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7" r:id="rId11"/>
    <p:sldId id="292" r:id="rId12"/>
    <p:sldId id="269" r:id="rId13"/>
    <p:sldId id="296" r:id="rId14"/>
    <p:sldId id="266" r:id="rId15"/>
    <p:sldId id="293" r:id="rId16"/>
    <p:sldId id="276" r:id="rId17"/>
    <p:sldId id="282" r:id="rId18"/>
    <p:sldId id="281" r:id="rId19"/>
    <p:sldId id="280" r:id="rId20"/>
    <p:sldId id="279" r:id="rId21"/>
    <p:sldId id="278" r:id="rId22"/>
    <p:sldId id="277" r:id="rId23"/>
    <p:sldId id="283" r:id="rId24"/>
    <p:sldId id="287" r:id="rId25"/>
    <p:sldId id="285" r:id="rId26"/>
    <p:sldId id="286" r:id="rId27"/>
    <p:sldId id="289" r:id="rId28"/>
    <p:sldId id="288" r:id="rId29"/>
    <p:sldId id="306" r:id="rId30"/>
    <p:sldId id="307" r:id="rId31"/>
    <p:sldId id="301" r:id="rId32"/>
    <p:sldId id="308" r:id="rId33"/>
    <p:sldId id="310" r:id="rId34"/>
    <p:sldId id="309" r:id="rId35"/>
    <p:sldId id="311" r:id="rId3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805C4-6C0D-47E0-AC7E-110311ADB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710C88-74A0-4CE1-BAA5-DFF87FDA7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586BD-5D3C-41DF-B282-56E76976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DFECC-5A43-40C7-B827-EBC00A90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3EB31A-016C-4C24-837B-6162A713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3871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2488C-919F-424B-92F0-58CE352E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525CD0-9E88-4C66-845E-BE1D8E283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73C7D-3BCD-420A-A177-52F88E75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21849D-A979-4351-AAB8-0AA692CE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26D080-2801-46E0-98B2-C03B6FF6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937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3DC682-7049-4F63-A81F-60AC3B5D1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B24886-779A-4330-B6D2-7B71749D2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C18538-BFCB-4E23-AB62-FFE257E1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AA5E6D-865D-40E4-86F8-0F86450D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974A4F-A442-4148-8130-95B8C0C2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7680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A02CC7-C0F6-48E0-B629-D546C5CB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D88DD4-109F-4B27-875F-999B5C60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4540BE-72E8-433A-9DF5-F29DDDA2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1A392E-FC9D-42FC-BF86-AE4B8CB2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D1DAF-7B9D-46A0-8DD9-6F4A8100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1371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58369-1DF4-4E09-B41B-1257B19B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9F38C4-6FD2-40C6-BA6F-DF961A4E7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8CEE0-8DDF-45B2-A070-942CF4515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348AE5-83F4-4FD0-80EB-134697DF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3ABBB9-5762-4A14-8EFD-46FBE67E9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4461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BA9EB7-3E1C-401A-8C86-67517C19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DCB073-3AD3-4EDF-AC01-AB73F8D9A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271C606-4875-4A98-91C6-74F23809B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E24090-2565-4ECF-8C40-EA1FA6E1E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FF0956-45EB-4E38-B138-D3705DAC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3FCA6-70B1-4C3C-836B-9096A5DE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531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F5A95-4B7E-4A8D-8FEB-463C216B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7DAB14-E28A-4DC4-AA27-09FD3D11B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7286AD-9DC3-4D35-91C1-A455962C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8585B2-4793-4758-B407-5BAAC942E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4E1E11-1D41-404F-A3FD-7B4D1412E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421EB5-9EC9-49C9-9897-3203E809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4F250A-EF57-481C-8153-23B2AFD7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B4111E-A3C7-4ED4-B1D5-E78B7CBF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9618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87EE7-F22B-443D-BF47-467B5F05B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8031F9-BE59-459D-B4DE-42471CA1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2A04F9-47DB-4AE3-9A02-8DDF2E92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ACF9C6-FA40-4EFB-9E49-D89C048B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0962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9FBD20-E9B8-4130-8255-418B4002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65C6C73-77C0-42A1-A4FF-CCFC4913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57D7EE-84F3-46D6-9B76-F4545852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1597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51F11-D740-4547-AB20-F0E7901FD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29B067-368A-4939-926B-D1A74B270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CA7545-FDEA-4C7A-A121-C50B17C75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9C4283-7B1E-42C2-A4FD-30BBAA3FD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9E7114-D910-4CC3-B6B7-F6D0D34B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A81BC-6462-49A1-89DD-1EE61F8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9242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DC14A-4D80-43A1-B4F0-4F599D8E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DB8762-5ED5-4F2C-8E1E-9324CC349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9DA52E-B917-497A-8E38-CA2EEF84B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A3F026-FB11-4022-9B46-1F573EB4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2B2989-E1C8-497F-A695-292C608D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853D8D-2F9B-4A80-A7FC-B7C23C42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176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A69BE7-A4CB-4B4D-96A3-5ED32442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7AF458-86B1-444C-98FE-E4F6B4E5C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C1E74-140C-47A2-AD25-172B14B0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8E0F-FAC4-417E-9857-90F558986D16}" type="datetimeFigureOut">
              <a:rPr lang="es-PE" smtClean="0"/>
              <a:t>7/02/2022</a:t>
            </a:fld>
            <a:endParaRPr lang="es-PE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77DF5-3F37-4871-B7E1-DCA0DFB67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04D2C-FED8-445C-A1F0-E81C11BF7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17722-FC94-4155-A32B-361E5BC5A60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015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emf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emf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em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emf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emf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emf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9">
            <a:extLst>
              <a:ext uri="{FF2B5EF4-FFF2-40B4-BE49-F238E27FC236}">
                <a16:creationId xmlns:a16="http://schemas.microsoft.com/office/drawing/2014/main" id="{43D7ACED-9140-4BFC-BDFB-E74FB2967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086" y="2558986"/>
            <a:ext cx="9111344" cy="13054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BOLETIN EPIDEMIOLOGICO – SE 4 </a:t>
            </a:r>
          </a:p>
          <a:p>
            <a:pPr algn="ctr" eaLnBrk="0" hangingPunct="0">
              <a:defRPr/>
            </a:pP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(Del 23 al 29 </a:t>
            </a:r>
            <a:r>
              <a:rPr lang="pt-B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Enero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pt-B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del</a:t>
            </a:r>
            <a:r>
              <a:rPr lang="pt-B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 2022)</a:t>
            </a:r>
          </a:p>
        </p:txBody>
      </p:sp>
      <p:pic>
        <p:nvPicPr>
          <p:cNvPr id="11" name="Imagen 10" descr="Resultado de imagen para LOGO DE CDC PERU">
            <a:extLst>
              <a:ext uri="{FF2B5EF4-FFF2-40B4-BE49-F238E27FC236}">
                <a16:creationId xmlns:a16="http://schemas.microsoft.com/office/drawing/2014/main" id="{CC12042B-CD68-4D9A-8EEF-16CFA324BD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7083" r="15001" b="9167"/>
          <a:stretch/>
        </p:blipFill>
        <p:spPr bwMode="auto">
          <a:xfrm>
            <a:off x="5909637" y="4354460"/>
            <a:ext cx="1385155" cy="1839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419">
            <a:extLst>
              <a:ext uri="{FF2B5EF4-FFF2-40B4-BE49-F238E27FC236}">
                <a16:creationId xmlns:a16="http://schemas.microsoft.com/office/drawing/2014/main" id="{ABFA369E-1B76-467E-8C6F-FA9D5513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50" y="1169117"/>
            <a:ext cx="10929769" cy="767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pt-B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RED DE SALUD DATEM DEL MARAÑON</a:t>
            </a:r>
          </a:p>
        </p:txBody>
      </p:sp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207369"/>
            <a:ext cx="2419228" cy="5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5211590" y="207369"/>
            <a:ext cx="2781251" cy="5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22">
            <a:extLst>
              <a:ext uri="{FF2B5EF4-FFF2-40B4-BE49-F238E27FC236}">
                <a16:creationId xmlns:a16="http://schemas.microsoft.com/office/drawing/2014/main" id="{94FA64D6-D1DE-465E-BCC1-A9577A6D7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811" y="5043471"/>
            <a:ext cx="4003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UNIDAD DE EPIDEMIOLOGÍA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145485" y="157769"/>
            <a:ext cx="759887" cy="73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4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2" y="163287"/>
            <a:ext cx="1996414" cy="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816098" y="138543"/>
            <a:ext cx="2824704" cy="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3">
            <a:extLst>
              <a:ext uri="{FF2B5EF4-FFF2-40B4-BE49-F238E27FC236}">
                <a16:creationId xmlns:a16="http://schemas.microsoft.com/office/drawing/2014/main" id="{682217E3-ABE5-4F2A-9A58-24471F8BF662}"/>
              </a:ext>
            </a:extLst>
          </p:cNvPr>
          <p:cNvSpPr/>
          <p:nvPr/>
        </p:nvSpPr>
        <p:spPr>
          <a:xfrm>
            <a:off x="1671388" y="827314"/>
            <a:ext cx="8471971" cy="640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DENGUE POR TIPO DE DIAGNOSTICO NOTIFICADOS</a:t>
            </a:r>
          </a:p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PROV. DATEM – AÑOS 2006 - 2022 (SE 1-4)</a:t>
            </a: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818914" y="120729"/>
            <a:ext cx="652629" cy="622472"/>
          </a:xfrm>
          <a:prstGeom prst="rect">
            <a:avLst/>
          </a:prstGeom>
        </p:spPr>
      </p:pic>
      <p:sp>
        <p:nvSpPr>
          <p:cNvPr id="8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610031" y="5596129"/>
            <a:ext cx="9083698" cy="830997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 Narrow" panose="020B0606020202030204" pitchFamily="34" charset="0"/>
              </a:rPr>
              <a:t>Hasta la SE 4 se han reportado 19 casos de Dengue; de los cuales 16 (84.2%) corresponden a Dengue sin señales de alarma, 3 (15.8%) corresponden a Dengue con señales de alarma.</a:t>
            </a:r>
          </a:p>
          <a:p>
            <a:pPr algn="just"/>
            <a:r>
              <a:rPr lang="es-MX" sz="1600" dirty="0">
                <a:latin typeface="Arial Narrow" panose="020B0606020202030204" pitchFamily="34" charset="0"/>
              </a:rPr>
              <a:t>Se han confirmado 12 (63.1%) casos de dengue, 7 casos probables.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8CFB6D-5488-4596-BF88-031348AF7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6617" y="1636390"/>
            <a:ext cx="8861512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98" y="95000"/>
            <a:ext cx="2221711" cy="4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62538" y="160314"/>
            <a:ext cx="3105739" cy="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81943" y="149428"/>
            <a:ext cx="652629" cy="56902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FD63721-6774-4675-B562-5A3766F4A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022" y="803486"/>
            <a:ext cx="9753600" cy="57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67" y="161918"/>
            <a:ext cx="2195505" cy="5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63156" y="161918"/>
            <a:ext cx="2913425" cy="5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B7197D99-13CD-4443-884B-918C082B4A5E}"/>
              </a:ext>
            </a:extLst>
          </p:cNvPr>
          <p:cNvSpPr txBox="1">
            <a:spLocks/>
          </p:cNvSpPr>
          <p:nvPr/>
        </p:nvSpPr>
        <p:spPr>
          <a:xfrm>
            <a:off x="1200837" y="737838"/>
            <a:ext cx="10030131" cy="73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CASOS DE DENGUE SEGÚN DISTRITOS DE PROCEDENCIA </a:t>
            </a:r>
          </a:p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PROV. DATEM -  AÑO 2022 (SE.1-4)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03972" y="120729"/>
            <a:ext cx="652629" cy="622472"/>
          </a:xfrm>
          <a:prstGeom prst="rect">
            <a:avLst/>
          </a:prstGeom>
        </p:spPr>
      </p:pic>
      <p:sp>
        <p:nvSpPr>
          <p:cNvPr id="8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813796" y="5657410"/>
            <a:ext cx="9083698" cy="58477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Arial Narrow" panose="020B0606020202030204" pitchFamily="34" charset="0"/>
              </a:rPr>
              <a:t>Hasta la SE 4 se han reportado 19 casos de Dengue; el distrito que mas casos a reportado es Pastaza con el 57.89%, le sigue </a:t>
            </a:r>
            <a:r>
              <a:rPr lang="es-MX" sz="1600" dirty="0" err="1">
                <a:latin typeface="Arial Narrow" panose="020B0606020202030204" pitchFamily="34" charset="0"/>
              </a:rPr>
              <a:t>Manseriche</a:t>
            </a:r>
            <a:r>
              <a:rPr lang="es-MX" sz="1600" dirty="0">
                <a:latin typeface="Arial Narrow" panose="020B0606020202030204" pitchFamily="34" charset="0"/>
              </a:rPr>
              <a:t> con el 26.32% y Barranca con el 15.79% del total de los casos reportados.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069CC9-E2B3-4450-826A-476EAD23E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176" y="1521770"/>
            <a:ext cx="8015110" cy="402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9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67" y="161919"/>
            <a:ext cx="2195505" cy="5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63156" y="161918"/>
            <a:ext cx="2913425" cy="42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B7197D99-13CD-4443-884B-918C082B4A5E}"/>
              </a:ext>
            </a:extLst>
          </p:cNvPr>
          <p:cNvSpPr txBox="1">
            <a:spLocks/>
          </p:cNvSpPr>
          <p:nvPr/>
        </p:nvSpPr>
        <p:spPr>
          <a:xfrm>
            <a:off x="1369958" y="868468"/>
            <a:ext cx="9499820" cy="68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CASOS DE DENGUE POR ETAPAS DE VIDA – PROV. DATEM – </a:t>
            </a:r>
          </a:p>
          <a:p>
            <a:pPr algn="ctr"/>
            <a:r>
              <a:rPr lang="es-PE" sz="2200" b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  <a:cs typeface="Arial" pitchFamily="34" charset="0"/>
              </a:rPr>
              <a:t>AÑO 2022 (SE.1-4)</a:t>
            </a: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53063" y="120729"/>
            <a:ext cx="616453" cy="556476"/>
          </a:xfrm>
          <a:prstGeom prst="rect">
            <a:avLst/>
          </a:prstGeom>
        </p:spPr>
      </p:pic>
      <p:sp>
        <p:nvSpPr>
          <p:cNvPr id="8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688108" y="5517277"/>
            <a:ext cx="9083698" cy="707886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 Narrow" panose="020B0606020202030204" pitchFamily="34" charset="0"/>
              </a:rPr>
              <a:t>Según las etapas de vida, la mas afectada con dengue son los Adultos con el 42.11%, le sigue el Adulto Mayor con el 15.79%  del total de los casos reportados.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E2C100-D1A3-4097-9512-8BBF9AD74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290" y="1904328"/>
            <a:ext cx="8094132" cy="32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35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71D54914-297A-469F-95B8-101FE75EFCF9}"/>
              </a:ext>
            </a:extLst>
          </p:cNvPr>
          <p:cNvSpPr/>
          <p:nvPr/>
        </p:nvSpPr>
        <p:spPr>
          <a:xfrm>
            <a:off x="827313" y="2780928"/>
            <a:ext cx="10461173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5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LEISHMANIASIS</a:t>
            </a:r>
          </a:p>
        </p:txBody>
      </p:sp>
    </p:spTree>
    <p:extLst>
      <p:ext uri="{BB962C8B-B14F-4D97-AF65-F5344CB8AC3E}">
        <p14:creationId xmlns:p14="http://schemas.microsoft.com/office/powerpoint/2010/main" val="106994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94" y="110502"/>
            <a:ext cx="2306086" cy="6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27172" y="110503"/>
            <a:ext cx="3105739" cy="4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>
            <a:extLst>
              <a:ext uri="{FF2B5EF4-FFF2-40B4-BE49-F238E27FC236}">
                <a16:creationId xmlns:a16="http://schemas.microsoft.com/office/drawing/2014/main" id="{89F8E9BD-AB20-4F40-931D-C13EECFF7ACC}"/>
              </a:ext>
            </a:extLst>
          </p:cNvPr>
          <p:cNvSpPr txBox="1">
            <a:spLocks/>
          </p:cNvSpPr>
          <p:nvPr/>
        </p:nvSpPr>
        <p:spPr>
          <a:xfrm>
            <a:off x="929113" y="840563"/>
            <a:ext cx="10301856" cy="731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PE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LEISHMANIASIS SEGÚN DISTRITOS DE PROCEDENCIA Y GRUPO ETAREO  Y SEXO - PROV. DATEM – AÑOS 2021 – 2022  (SE.1-4)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03972" y="12072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4150894-4F33-4290-876A-4AF2C581B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301" y="2375561"/>
            <a:ext cx="6342388" cy="31496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66E886C-CB51-49D6-B45A-B190E4E34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566" y="1872131"/>
            <a:ext cx="3211133" cy="41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3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53A67773-54B2-4E75-9C38-A38A622D2C5B}"/>
              </a:ext>
            </a:extLst>
          </p:cNvPr>
          <p:cNvSpPr/>
          <p:nvPr/>
        </p:nvSpPr>
        <p:spPr>
          <a:xfrm>
            <a:off x="1034705" y="2780928"/>
            <a:ext cx="9948981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OFIDISMO</a:t>
            </a:r>
          </a:p>
        </p:txBody>
      </p:sp>
    </p:spTree>
    <p:extLst>
      <p:ext uri="{BB962C8B-B14F-4D97-AF65-F5344CB8AC3E}">
        <p14:creationId xmlns:p14="http://schemas.microsoft.com/office/powerpoint/2010/main" val="2532455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25" y="160578"/>
            <a:ext cx="2306086" cy="56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5015767" y="200246"/>
            <a:ext cx="2811062" cy="48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AC95D8C5-3279-4C77-AEDF-39D01AE912F7}"/>
              </a:ext>
            </a:extLst>
          </p:cNvPr>
          <p:cNvSpPr txBox="1">
            <a:spLocks/>
          </p:cNvSpPr>
          <p:nvPr/>
        </p:nvSpPr>
        <p:spPr>
          <a:xfrm>
            <a:off x="1081750" y="842308"/>
            <a:ext cx="10097877" cy="781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OFIDISMO POR DISTRITO Y GRUPO ETAREO - PROV. DATEM  </a:t>
            </a:r>
          </a:p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AÑOS 2021 -2022 (SE. 1-4)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134600" y="200246"/>
            <a:ext cx="652629" cy="6224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D907E4-C5BD-420F-92C0-828844CEE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324" y="2404533"/>
            <a:ext cx="6202653" cy="29125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B683143-0960-4EFD-A3A2-C126FA235A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511" y="1736770"/>
            <a:ext cx="3048000" cy="44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4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4BF2608F-A991-4650-BF11-C5CADC60417F}"/>
              </a:ext>
            </a:extLst>
          </p:cNvPr>
          <p:cNvSpPr/>
          <p:nvPr/>
        </p:nvSpPr>
        <p:spPr>
          <a:xfrm>
            <a:off x="1077685" y="2780927"/>
            <a:ext cx="10156371" cy="1355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INFECCIONES RESPIRATORIAS AGUDAS</a:t>
            </a:r>
          </a:p>
        </p:txBody>
      </p:sp>
    </p:spTree>
    <p:extLst>
      <p:ext uri="{BB962C8B-B14F-4D97-AF65-F5344CB8AC3E}">
        <p14:creationId xmlns:p14="http://schemas.microsoft.com/office/powerpoint/2010/main" val="1209403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2" y="149659"/>
            <a:ext cx="2159743" cy="62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59483" y="160775"/>
            <a:ext cx="3105739" cy="5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82199" y="106609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1C3CD3-FFAE-48F7-A01E-C311CA3390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153" y="847591"/>
            <a:ext cx="10037135" cy="568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11" y="114695"/>
            <a:ext cx="2089232" cy="6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80163" y="180010"/>
            <a:ext cx="3105739" cy="4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6E78A52-D3E8-443E-8204-D23818B9D066}"/>
              </a:ext>
            </a:extLst>
          </p:cNvPr>
          <p:cNvSpPr/>
          <p:nvPr/>
        </p:nvSpPr>
        <p:spPr>
          <a:xfrm>
            <a:off x="1503650" y="844486"/>
            <a:ext cx="90749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Enfermedades Sujetas a Vigilancia Epidemiológica – Prov. Datem – Año 2022 (SE 1-4)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622970" y="170341"/>
            <a:ext cx="759887" cy="70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E167F7-6AE6-455B-8763-C0FE4E01D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911" y="2083329"/>
            <a:ext cx="9539590" cy="303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8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68" y="316941"/>
            <a:ext cx="2306086" cy="6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26303" y="232446"/>
            <a:ext cx="3105739" cy="5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134600" y="200246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F44A36B-82F5-49C2-BE52-F5FD77476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368" y="1761792"/>
            <a:ext cx="9279660" cy="324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79" y="136850"/>
            <a:ext cx="1960964" cy="60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61881" y="211129"/>
            <a:ext cx="2668237" cy="4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666998" y="136850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B4DA4D-C2A7-49E8-9891-A5271B282D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79" y="847591"/>
            <a:ext cx="9700454" cy="5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8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82" y="198334"/>
            <a:ext cx="1905617" cy="5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456044" y="181216"/>
            <a:ext cx="3105739" cy="4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17369" y="181216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A7B8E6E-EF7D-4EAE-A91A-70F5A7DAB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650" y="1706082"/>
            <a:ext cx="9933169" cy="37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59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11" y="155318"/>
            <a:ext cx="1888975" cy="6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407738" y="195916"/>
            <a:ext cx="2406717" cy="52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17369" y="181216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8083EB-DB4E-405E-8BB9-9500FCD0F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5" y="803688"/>
            <a:ext cx="10005238" cy="575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27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06" y="194032"/>
            <a:ext cx="2063408" cy="6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821397" y="212000"/>
            <a:ext cx="2961890" cy="5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243683" y="106327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2102AE0-76C1-419A-8CF4-08CF03492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749" y="1357754"/>
            <a:ext cx="9588563" cy="37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9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>
            <a:extLst>
              <a:ext uri="{FF2B5EF4-FFF2-40B4-BE49-F238E27FC236}">
                <a16:creationId xmlns:a16="http://schemas.microsoft.com/office/drawing/2014/main" id="{C5885E9F-8FAD-4151-B23F-807010AA128C}"/>
              </a:ext>
            </a:extLst>
          </p:cNvPr>
          <p:cNvSpPr/>
          <p:nvPr/>
        </p:nvSpPr>
        <p:spPr>
          <a:xfrm>
            <a:off x="1121229" y="2780928"/>
            <a:ext cx="9916885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ENFERMEDADES DIARREICAS</a:t>
            </a:r>
          </a:p>
        </p:txBody>
      </p:sp>
    </p:spTree>
    <p:extLst>
      <p:ext uri="{BB962C8B-B14F-4D97-AF65-F5344CB8AC3E}">
        <p14:creationId xmlns:p14="http://schemas.microsoft.com/office/powerpoint/2010/main" val="3288632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0" y="150052"/>
            <a:ext cx="2002972" cy="49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38170" y="163679"/>
            <a:ext cx="2895601" cy="4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243683" y="106327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E2B5FD-BC3E-462C-9408-43A9FFCE2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466" y="728799"/>
            <a:ext cx="9935660" cy="57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6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760" y="216859"/>
            <a:ext cx="1914526" cy="6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04138" y="216859"/>
            <a:ext cx="2865491" cy="58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FA958E-D8B4-4B91-85BF-AE4884A24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35" y="1703258"/>
            <a:ext cx="10031930" cy="34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33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54" y="118154"/>
            <a:ext cx="1872960" cy="7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147663" y="150813"/>
            <a:ext cx="3105739" cy="5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7EC0E9-0344-4D5F-BA6B-3FA261F45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379" y="839330"/>
            <a:ext cx="9954644" cy="57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8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884EFCF-0560-4180-AED1-9610F2859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159" y="1605627"/>
            <a:ext cx="9891681" cy="34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7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68" y="194281"/>
            <a:ext cx="2306086" cy="7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92846" y="194281"/>
            <a:ext cx="3105739" cy="5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4">
            <a:extLst>
              <a:ext uri="{FF2B5EF4-FFF2-40B4-BE49-F238E27FC236}">
                <a16:creationId xmlns:a16="http://schemas.microsoft.com/office/drawing/2014/main" id="{07B2463F-7C90-4957-9CFD-EEA10C3240E7}"/>
              </a:ext>
            </a:extLst>
          </p:cNvPr>
          <p:cNvSpPr/>
          <p:nvPr/>
        </p:nvSpPr>
        <p:spPr>
          <a:xfrm>
            <a:off x="1267581" y="1124086"/>
            <a:ext cx="9760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Enfermedades Metaxenicas Sujetas a Vigilancia Epidemiológica </a:t>
            </a:r>
          </a:p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Prov. Datem – Año 2022 (SE 1-4)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62BB3B-8396-4925-8CE7-9ADEC8C765EA}"/>
              </a:ext>
            </a:extLst>
          </p:cNvPr>
          <p:cNvSpPr txBox="1"/>
          <p:nvPr/>
        </p:nvSpPr>
        <p:spPr>
          <a:xfrm>
            <a:off x="1267581" y="5593556"/>
            <a:ext cx="9885971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anose="020B0606020202030204" pitchFamily="34" charset="0"/>
              </a:rPr>
              <a:t>El 95.38% de las enfermedades metaxénicas reportadas hasta la SE 4, están centradas en 2 enfermedades: Malaria </a:t>
            </a:r>
            <a:r>
              <a:rPr lang="es-MX" dirty="0" err="1">
                <a:latin typeface="Arial Narrow" panose="020B0606020202030204" pitchFamily="34" charset="0"/>
              </a:rPr>
              <a:t>vivax</a:t>
            </a:r>
            <a:r>
              <a:rPr lang="es-MX" dirty="0">
                <a:latin typeface="Arial Narrow" panose="020B0606020202030204" pitchFamily="34" charset="0"/>
              </a:rPr>
              <a:t> (56.83%), Malaria </a:t>
            </a:r>
            <a:r>
              <a:rPr lang="es-MX" dirty="0" err="1">
                <a:latin typeface="Arial Narrow" panose="020B0606020202030204" pitchFamily="34" charset="0"/>
              </a:rPr>
              <a:t>Falciparum</a:t>
            </a:r>
            <a:r>
              <a:rPr lang="es-MX" dirty="0">
                <a:latin typeface="Arial Narrow" panose="020B0606020202030204" pitchFamily="34" charset="0"/>
              </a:rPr>
              <a:t> (38.55%)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622970" y="170341"/>
            <a:ext cx="759887" cy="70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F95EE7F-238A-478E-ACB9-6DBBC9570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819" y="2328055"/>
            <a:ext cx="9222669" cy="305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3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7" name="7 Rectángulo">
            <a:extLst>
              <a:ext uri="{FF2B5EF4-FFF2-40B4-BE49-F238E27FC236}">
                <a16:creationId xmlns:a16="http://schemas.microsoft.com/office/drawing/2014/main" id="{1263E513-C2AD-45BA-8192-83AC407C82B8}"/>
              </a:ext>
            </a:extLst>
          </p:cNvPr>
          <p:cNvSpPr/>
          <p:nvPr/>
        </p:nvSpPr>
        <p:spPr>
          <a:xfrm>
            <a:off x="1121229" y="2780928"/>
            <a:ext cx="9916885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40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1124339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3803709-BE22-4006-85E0-FB9723C5F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828" y="2196847"/>
            <a:ext cx="4943475" cy="3393890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DA8064A7-6198-4095-BC03-CCA223146CF5}"/>
              </a:ext>
            </a:extLst>
          </p:cNvPr>
          <p:cNvSpPr txBox="1">
            <a:spLocks/>
          </p:cNvSpPr>
          <p:nvPr/>
        </p:nvSpPr>
        <p:spPr>
          <a:xfrm>
            <a:off x="1005426" y="971346"/>
            <a:ext cx="10097877" cy="82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COVID-19 – POR DISTRITO - PROVINCIA DATEM – </a:t>
            </a:r>
          </a:p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AÑOS 2020 - 2021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3C875-EE09-414B-BFA6-54B9B6270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240" y="2220101"/>
            <a:ext cx="4649830" cy="339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31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93DAC20-0854-4843-87E0-B7CC6F913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89" y="839331"/>
            <a:ext cx="10058931" cy="58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43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57CF3F97-A52E-49A4-8F3A-1F7659E60268}"/>
              </a:ext>
            </a:extLst>
          </p:cNvPr>
          <p:cNvSpPr txBox="1">
            <a:spLocks/>
          </p:cNvSpPr>
          <p:nvPr/>
        </p:nvSpPr>
        <p:spPr>
          <a:xfrm>
            <a:off x="1174652" y="1094590"/>
            <a:ext cx="10097877" cy="84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DE COVID-19 – POR DISTRITOS - PROVINCIA DATEM – </a:t>
            </a:r>
          </a:p>
          <a:p>
            <a:pPr algn="ctr"/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 2022 (SE 1-4)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A682D50-327B-4870-BA58-4EB9F3481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717" y="1968346"/>
            <a:ext cx="8174566" cy="325224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130F64-B8F0-446C-878C-831E4FD1B4FB}"/>
              </a:ext>
            </a:extLst>
          </p:cNvPr>
          <p:cNvSpPr txBox="1"/>
          <p:nvPr/>
        </p:nvSpPr>
        <p:spPr>
          <a:xfrm>
            <a:off x="1648369" y="5639986"/>
            <a:ext cx="9221830" cy="58477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Se ha tamizado a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155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personas, de las cuales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69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44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.5%) salieron positivos a COVID-19;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86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(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55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.4%) casos sospechosos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</a:rPr>
              <a:t>.</a:t>
            </a:r>
            <a:endParaRPr lang="es-PE" sz="1600" dirty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han registrado 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sz="16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defunciones por COVID-</a:t>
            </a:r>
            <a:r>
              <a:rPr lang="es-ES" sz="16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606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F93067-97CB-49B2-BFD6-579FE67D2F27}"/>
              </a:ext>
            </a:extLst>
          </p:cNvPr>
          <p:cNvSpPr txBox="1"/>
          <p:nvPr/>
        </p:nvSpPr>
        <p:spPr>
          <a:xfrm>
            <a:off x="7028945" y="2238035"/>
            <a:ext cx="3693196" cy="1754326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Dentro de las etapas de vida se tiene que los Adultos representan el 59.42% del total de los casos; le sigue los Jóvenes con el 28.99% y luego los Adultos Mayores con el 7.25% del total de los casos registrados.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1BE484-99F0-4C22-BBE3-C1C35F539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239" y="2238035"/>
            <a:ext cx="5617393" cy="3301530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BE393182-DD4E-4462-B388-3FAC052F315B}"/>
              </a:ext>
            </a:extLst>
          </p:cNvPr>
          <p:cNvSpPr txBox="1">
            <a:spLocks/>
          </p:cNvSpPr>
          <p:nvPr/>
        </p:nvSpPr>
        <p:spPr>
          <a:xfrm>
            <a:off x="919470" y="978596"/>
            <a:ext cx="10097877" cy="82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CONFIRMADOS DE COVID-19 – POR ETAPAS DE VIDA - PROVINCIA DATEM – AÑO 2022 (SE 1-4)</a:t>
            </a:r>
          </a:p>
        </p:txBody>
      </p:sp>
    </p:spTree>
    <p:extLst>
      <p:ext uri="{BB962C8B-B14F-4D97-AF65-F5344CB8AC3E}">
        <p14:creationId xmlns:p14="http://schemas.microsoft.com/office/powerpoint/2010/main" val="219115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40" y="125582"/>
            <a:ext cx="1807645" cy="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706415" y="21685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69512" y="216859"/>
            <a:ext cx="652629" cy="622472"/>
          </a:xfrm>
          <a:prstGeom prst="rect">
            <a:avLst/>
          </a:prstGeom>
        </p:spPr>
      </p:pic>
      <p:sp>
        <p:nvSpPr>
          <p:cNvPr id="5" name="1 Título">
            <a:extLst>
              <a:ext uri="{FF2B5EF4-FFF2-40B4-BE49-F238E27FC236}">
                <a16:creationId xmlns:a16="http://schemas.microsoft.com/office/drawing/2014/main" id="{4F6EAA53-09B1-4BA5-96F3-FA914C87A8F0}"/>
              </a:ext>
            </a:extLst>
          </p:cNvPr>
          <p:cNvSpPr txBox="1">
            <a:spLocks/>
          </p:cNvSpPr>
          <p:nvPr/>
        </p:nvSpPr>
        <p:spPr>
          <a:xfrm>
            <a:off x="919470" y="978596"/>
            <a:ext cx="10097877" cy="829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CASOS COVID-19 SEGÚN ETNIA – PROVINCIA DATEM – </a:t>
            </a:r>
          </a:p>
          <a:p>
            <a:pPr algn="ctr"/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AÑO 2022 (SE 1-4)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A71D5-E361-4F69-92B1-2D7E6597B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758" y="1947764"/>
            <a:ext cx="5200651" cy="45274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D2DC917-1FC4-4BA5-ABB5-33C2B705CCCB}"/>
              </a:ext>
            </a:extLst>
          </p:cNvPr>
          <p:cNvSpPr txBox="1"/>
          <p:nvPr/>
        </p:nvSpPr>
        <p:spPr>
          <a:xfrm>
            <a:off x="7028945" y="2238035"/>
            <a:ext cx="3693196" cy="203132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Del total de los casos que se han presentado, solo 12 casos pertenecen a población indígena (3 confirmados y 9 sospechosos), siendo las etnias Awajum, Kandozi y Kichwa las afectadas.</a:t>
            </a:r>
          </a:p>
          <a:p>
            <a:pPr algn="just"/>
            <a:r>
              <a:rPr lang="es-ES" dirty="0">
                <a:latin typeface="Arial Narrow" panose="020B0606020202030204" pitchFamily="34" charset="0"/>
                <a:ea typeface="Times New Roman" panose="02020603050405020304" pitchFamily="18" charset="0"/>
              </a:rPr>
              <a:t>No se ha registrado defunciones hasta la fecha.</a:t>
            </a:r>
            <a:endParaRPr lang="es-P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7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1A1A4D06-1D2D-4836-B876-75341E8AFC29}"/>
              </a:ext>
            </a:extLst>
          </p:cNvPr>
          <p:cNvSpPr/>
          <p:nvPr/>
        </p:nvSpPr>
        <p:spPr>
          <a:xfrm>
            <a:off x="1312212" y="2780928"/>
            <a:ext cx="9845646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5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MALARIA</a:t>
            </a:r>
          </a:p>
        </p:txBody>
      </p:sp>
    </p:spTree>
    <p:extLst>
      <p:ext uri="{BB962C8B-B14F-4D97-AF65-F5344CB8AC3E}">
        <p14:creationId xmlns:p14="http://schemas.microsoft.com/office/powerpoint/2010/main" val="50938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84" y="160811"/>
            <a:ext cx="2306086" cy="5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679705" y="160811"/>
            <a:ext cx="3105739" cy="59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51FACC8-5C6F-4799-ACA9-648F6D8843C1}"/>
              </a:ext>
            </a:extLst>
          </p:cNvPr>
          <p:cNvSpPr/>
          <p:nvPr/>
        </p:nvSpPr>
        <p:spPr>
          <a:xfrm>
            <a:off x="1024226" y="5841914"/>
            <a:ext cx="10135860" cy="646331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Hasta la SE. 4 se reportaron 433 casos de malaria; de ellos, 258 casos (59.6%) </a:t>
            </a:r>
            <a:r>
              <a:rPr lang="es-ES" dirty="0" err="1">
                <a:latin typeface="Arial Narrow" panose="020B0606020202030204" pitchFamily="34" charset="0"/>
                <a:cs typeface="Arial" panose="020B0604020202020204" pitchFamily="34" charset="0"/>
              </a:rPr>
              <a:t>vivax</a:t>
            </a:r>
            <a:r>
              <a:rPr lang="es-ES" dirty="0">
                <a:latin typeface="Arial Narrow" panose="020B0606020202030204" pitchFamily="34" charset="0"/>
                <a:cs typeface="Arial" panose="020B0604020202020204" pitchFamily="34" charset="0"/>
              </a:rPr>
              <a:t> y 175 casos (40.4%) falcíparum. El canal endémico muestra que nos encontramos en zona de </a:t>
            </a:r>
            <a:r>
              <a:rPr lang="es-ES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EXITO</a:t>
            </a:r>
            <a:r>
              <a:rPr lang="es-ES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10002913" y="104861"/>
            <a:ext cx="759887" cy="7022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D9ED322-8CB0-4C59-A246-292E14170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786" y="950241"/>
            <a:ext cx="9988300" cy="483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33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37" y="114696"/>
            <a:ext cx="2306086" cy="61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807264" y="180011"/>
            <a:ext cx="3105739" cy="5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C503B834-520D-49D4-994E-B31D1A7497EA}"/>
              </a:ext>
            </a:extLst>
          </p:cNvPr>
          <p:cNvSpPr/>
          <p:nvPr/>
        </p:nvSpPr>
        <p:spPr>
          <a:xfrm>
            <a:off x="1172492" y="910686"/>
            <a:ext cx="9756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COMPARACION DE CASOS DE MALARIA – PROV. DATEM – </a:t>
            </a:r>
          </a:p>
          <a:p>
            <a:pPr algn="ctr"/>
            <a:r>
              <a:rPr lang="es-ES" sz="2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AÑOS 2021-2022 (SE 1-4)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EA5B9E-7A31-46B3-8ECD-4994E92F2B6A}"/>
              </a:ext>
            </a:extLst>
          </p:cNvPr>
          <p:cNvSpPr txBox="1"/>
          <p:nvPr/>
        </p:nvSpPr>
        <p:spPr>
          <a:xfrm>
            <a:off x="1322179" y="5127414"/>
            <a:ext cx="9650620" cy="1015663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Arial Narrow" pitchFamily="34" charset="0"/>
              </a:rPr>
              <a:t>Comparando los casos de malaria con el año 2021 y 2022 (SE 1-4), se observa que en el año 2021 se reportaron un total de 428 casos de malaria, mientras en el año 2022 se reportaron 433 casos, </a:t>
            </a:r>
            <a:r>
              <a:rPr lang="es-MX" sz="2000" b="1" dirty="0">
                <a:latin typeface="Arial Narrow" pitchFamily="34" charset="0"/>
              </a:rPr>
              <a:t>un </a:t>
            </a:r>
            <a:r>
              <a:rPr lang="es-MX" sz="2000" b="1" dirty="0">
                <a:solidFill>
                  <a:srgbClr val="FF0000"/>
                </a:solidFill>
                <a:latin typeface="Arial Narrow" pitchFamily="34" charset="0"/>
              </a:rPr>
              <a:t>Incremento</a:t>
            </a:r>
            <a:r>
              <a:rPr lang="es-MX" sz="2000" b="1" dirty="0">
                <a:latin typeface="Arial Narrow" pitchFamily="34" charset="0"/>
              </a:rPr>
              <a:t> de 5 casos.</a:t>
            </a:r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861399" y="114695"/>
            <a:ext cx="759887" cy="702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2BDEC9C-0EBA-4B8A-8E6C-265B80C18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378" y="2226042"/>
            <a:ext cx="8139289" cy="24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83" y="204087"/>
            <a:ext cx="2306086" cy="63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543129" y="204087"/>
            <a:ext cx="3105739" cy="57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6FAB21-143C-4210-B3A6-397E7E93A2D7}"/>
              </a:ext>
            </a:extLst>
          </p:cNvPr>
          <p:cNvSpPr/>
          <p:nvPr/>
        </p:nvSpPr>
        <p:spPr>
          <a:xfrm>
            <a:off x="1609389" y="857683"/>
            <a:ext cx="91016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n w="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Estratificación del Riesgo de Malaria Según el Índice Parasitario Anual IPA x 1000 Hab. RSDM – 2022 (SE 1-4)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BD62E9A-0BC4-46DD-B6CA-EC48946FBCA7}"/>
              </a:ext>
            </a:extLst>
          </p:cNvPr>
          <p:cNvSpPr txBox="1"/>
          <p:nvPr/>
        </p:nvSpPr>
        <p:spPr>
          <a:xfrm>
            <a:off x="1609389" y="5387713"/>
            <a:ext cx="9230061" cy="92333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anose="020B0606020202030204" pitchFamily="34" charset="0"/>
              </a:rPr>
              <a:t>Los 06 distritos reportan casos de malaria, donde Andoas está en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Alto Riesgo</a:t>
            </a:r>
            <a:r>
              <a:rPr lang="es-MX" dirty="0">
                <a:latin typeface="Arial Narrow" panose="020B0606020202030204" pitchFamily="34" charset="0"/>
              </a:rPr>
              <a:t>, Pastaza y Morona están en </a:t>
            </a:r>
            <a:r>
              <a:rPr lang="es-MX" b="1" dirty="0">
                <a:solidFill>
                  <a:srgbClr val="FFFF00"/>
                </a:solidFill>
                <a:latin typeface="Arial Narrow" panose="020B0606020202030204" pitchFamily="34" charset="0"/>
              </a:rPr>
              <a:t>Mediano Riesgo,</a:t>
            </a:r>
            <a:r>
              <a:rPr lang="es-MX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MX" dirty="0">
                <a:latin typeface="Arial Narrow" panose="020B0606020202030204" pitchFamily="34" charset="0"/>
              </a:rPr>
              <a:t>Barranca, </a:t>
            </a:r>
            <a:r>
              <a:rPr lang="es-MX" dirty="0" err="1">
                <a:latin typeface="Arial Narrow" panose="020B0606020202030204" pitchFamily="34" charset="0"/>
              </a:rPr>
              <a:t>Manseriche</a:t>
            </a:r>
            <a:r>
              <a:rPr lang="es-MX" dirty="0">
                <a:latin typeface="Arial Narrow" panose="020B0606020202030204" pitchFamily="34" charset="0"/>
              </a:rPr>
              <a:t> y </a:t>
            </a:r>
            <a:r>
              <a:rPr lang="es-MX" dirty="0" err="1">
                <a:latin typeface="Arial Narrow" panose="020B0606020202030204" pitchFamily="34" charset="0"/>
              </a:rPr>
              <a:t>Cahuapanas</a:t>
            </a:r>
            <a:r>
              <a:rPr lang="es-MX" dirty="0">
                <a:latin typeface="Arial Narrow" panose="020B0606020202030204" pitchFamily="34" charset="0"/>
              </a:rPr>
              <a:t> están </a:t>
            </a:r>
            <a:r>
              <a:rPr lang="es-MX" b="1" dirty="0">
                <a:solidFill>
                  <a:srgbClr val="00B050"/>
                </a:solidFill>
                <a:latin typeface="Arial Narrow" panose="020B0606020202030204" pitchFamily="34" charset="0"/>
              </a:rPr>
              <a:t>Bajo Riesgo</a:t>
            </a:r>
            <a:r>
              <a:rPr lang="es-MX" dirty="0">
                <a:latin typeface="Arial Narrow" panose="020B0606020202030204" pitchFamily="34" charset="0"/>
              </a:rPr>
              <a:t>.</a:t>
            </a:r>
          </a:p>
          <a:p>
            <a:pPr algn="just"/>
            <a:r>
              <a:rPr lang="es-MX" dirty="0">
                <a:latin typeface="Arial Narrow" panose="020B0606020202030204" pitchFamily="34" charset="0"/>
              </a:rPr>
              <a:t>La Provincia según la estratificación de riesgo califica como </a:t>
            </a:r>
            <a:r>
              <a:rPr lang="es-MX" b="1" dirty="0">
                <a:solidFill>
                  <a:srgbClr val="FFFF00"/>
                </a:solidFill>
                <a:latin typeface="Arial Narrow" panose="020B0606020202030204" pitchFamily="34" charset="0"/>
              </a:rPr>
              <a:t>Mediano Riesgo</a:t>
            </a:r>
            <a:r>
              <a:rPr lang="es-MX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951143" y="155481"/>
            <a:ext cx="759887" cy="702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1F5BE80-A583-49B7-BD87-12D47318B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026" y="1899356"/>
            <a:ext cx="7427117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6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gobierno regional de loreto">
            <a:extLst>
              <a:ext uri="{FF2B5EF4-FFF2-40B4-BE49-F238E27FC236}">
                <a16:creationId xmlns:a16="http://schemas.microsoft.com/office/drawing/2014/main" id="{D5772C64-FB16-4DC3-948C-8ED7579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4" y="101523"/>
            <a:ext cx="2306086" cy="5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logo direcciÃ³n regional de salud loreto">
            <a:extLst>
              <a:ext uri="{FF2B5EF4-FFF2-40B4-BE49-F238E27FC236}">
                <a16:creationId xmlns:a16="http://schemas.microsoft.com/office/drawing/2014/main" id="{0A197DB2-241C-4B2D-9ABA-02A9AD01C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39036"/>
          <a:stretch/>
        </p:blipFill>
        <p:spPr bwMode="auto">
          <a:xfrm>
            <a:off x="4431072" y="120139"/>
            <a:ext cx="3105739" cy="5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003FB68-7DD5-45AC-BF9F-A70935C52B46}"/>
              </a:ext>
            </a:extLst>
          </p:cNvPr>
          <p:cNvSpPr txBox="1"/>
          <p:nvPr/>
        </p:nvSpPr>
        <p:spPr>
          <a:xfrm>
            <a:off x="1428744" y="5876720"/>
            <a:ext cx="9633857" cy="64633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 Narrow" pitchFamily="34" charset="0"/>
                <a:cs typeface="Arial" panose="020B0604020202020204" pitchFamily="34" charset="0"/>
              </a:rPr>
              <a:t>El 53.6% de los casos de malaria se encuentra en la etapa niño (0 a 11 años), mientras en la etapa adulto mayor es 0.5%, ambas edades extremas de la Etapa de Vida. </a:t>
            </a:r>
          </a:p>
        </p:txBody>
      </p:sp>
      <p:pic>
        <p:nvPicPr>
          <p:cNvPr id="9" name="Imagen 9">
            <a:extLst>
              <a:ext uri="{FF2B5EF4-FFF2-40B4-BE49-F238E27FC236}">
                <a16:creationId xmlns:a16="http://schemas.microsoft.com/office/drawing/2014/main" id="{E435E239-35C0-491B-A279-64F9FF540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8" t="7251" r="19481" b="7627"/>
          <a:stretch/>
        </p:blipFill>
        <p:spPr>
          <a:xfrm>
            <a:off x="9711656" y="20789"/>
            <a:ext cx="759887" cy="70220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E798CE-F23A-44ED-9732-1468AA7D7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489" y="835378"/>
            <a:ext cx="9832112" cy="49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D5A7E9A2-2F9B-45C3-8351-7EA5E3758097}"/>
              </a:ext>
            </a:extLst>
          </p:cNvPr>
          <p:cNvSpPr/>
          <p:nvPr/>
        </p:nvSpPr>
        <p:spPr>
          <a:xfrm>
            <a:off x="1110343" y="2780928"/>
            <a:ext cx="10265228" cy="8543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54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prstClr val="white"/>
                </a:soli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DENGUE</a:t>
            </a:r>
          </a:p>
        </p:txBody>
      </p:sp>
    </p:spTree>
    <p:extLst>
      <p:ext uri="{BB962C8B-B14F-4D97-AF65-F5344CB8AC3E}">
        <p14:creationId xmlns:p14="http://schemas.microsoft.com/office/powerpoint/2010/main" val="3715831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28575">
          <a:solidFill>
            <a:schemeClr val="tx1"/>
          </a:solidFill>
          <a:prstDash val="dash"/>
        </a:ln>
      </a:spPr>
      <a:bodyPr wrap="square" rtlCol="0">
        <a:spAutoFit/>
      </a:bodyPr>
      <a:lstStyle>
        <a:defPPr algn="just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725</Words>
  <Application>Microsoft Office PowerPoint</Application>
  <PresentationFormat>Panorámica</PresentationFormat>
  <Paragraphs>48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EPI</cp:lastModifiedBy>
  <cp:revision>802</cp:revision>
  <cp:lastPrinted>2021-09-10T15:34:25Z</cp:lastPrinted>
  <dcterms:created xsi:type="dcterms:W3CDTF">2019-05-22T14:31:07Z</dcterms:created>
  <dcterms:modified xsi:type="dcterms:W3CDTF">2022-02-07T14:37:11Z</dcterms:modified>
</cp:coreProperties>
</file>