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0" r:id="rId8"/>
    <p:sldId id="261" r:id="rId9"/>
    <p:sldId id="262" r:id="rId10"/>
    <p:sldId id="267" r:id="rId11"/>
    <p:sldId id="292" r:id="rId12"/>
    <p:sldId id="269" r:id="rId13"/>
    <p:sldId id="296" r:id="rId14"/>
    <p:sldId id="266" r:id="rId15"/>
    <p:sldId id="293" r:id="rId16"/>
    <p:sldId id="276" r:id="rId17"/>
    <p:sldId id="282" r:id="rId18"/>
    <p:sldId id="281" r:id="rId19"/>
    <p:sldId id="280" r:id="rId20"/>
    <p:sldId id="279" r:id="rId21"/>
    <p:sldId id="278" r:id="rId22"/>
    <p:sldId id="277" r:id="rId23"/>
    <p:sldId id="283" r:id="rId24"/>
    <p:sldId id="287" r:id="rId25"/>
    <p:sldId id="285" r:id="rId26"/>
    <p:sldId id="286" r:id="rId27"/>
    <p:sldId id="289" r:id="rId28"/>
    <p:sldId id="288" r:id="rId29"/>
    <p:sldId id="306" r:id="rId30"/>
    <p:sldId id="307" r:id="rId31"/>
    <p:sldId id="301" r:id="rId32"/>
    <p:sldId id="308" r:id="rId33"/>
    <p:sldId id="310" r:id="rId34"/>
    <p:sldId id="309" r:id="rId35"/>
    <p:sldId id="311" r:id="rId36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18" autoAdjust="0"/>
    <p:restoredTop sz="94660"/>
  </p:normalViewPr>
  <p:slideViewPr>
    <p:cSldViewPr snapToGrid="0">
      <p:cViewPr varScale="1">
        <p:scale>
          <a:sx n="90" d="100"/>
          <a:sy n="90" d="100"/>
        </p:scale>
        <p:origin x="10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B805C4-6C0D-47E0-AC7E-110311ADB9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3710C88-74A0-4CE1-BAA5-DFF87FDA79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3586BD-5D3C-41DF-B282-56E769765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F8E0F-FAC4-417E-9857-90F558986D16}" type="datetimeFigureOut">
              <a:rPr lang="es-PE" smtClean="0"/>
              <a:t>11/02/2022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5DFECC-5A43-40C7-B827-EBC00A90E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A3EB31A-016C-4C24-837B-6162A7137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7722-FC94-4155-A32B-361E5BC5A60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238718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42488C-919F-424B-92F0-58CE352E9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C525CD0-9E88-4C66-845E-BE1D8E2837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D773C7D-3BCD-420A-A177-52F88E75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F8E0F-FAC4-417E-9857-90F558986D16}" type="datetimeFigureOut">
              <a:rPr lang="es-PE" smtClean="0"/>
              <a:t>11/02/2022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521849D-A979-4351-AAB8-0AA692CE4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26D080-2801-46E0-98B2-C03B6FF63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7722-FC94-4155-A32B-361E5BC5A60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693714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73DC682-7049-4F63-A81F-60AC3B5D12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3B24886-779A-4330-B6D2-7B71749D20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C18538-BFCB-4E23-AB62-FFE257E1F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F8E0F-FAC4-417E-9857-90F558986D16}" type="datetimeFigureOut">
              <a:rPr lang="es-PE" smtClean="0"/>
              <a:t>11/02/2022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EAA5E6D-865D-40E4-86F8-0F86450D5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974A4F-A442-4148-8130-95B8C0C29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7722-FC94-4155-A32B-361E5BC5A60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176804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A02CC7-C0F6-48E0-B629-D546C5CB3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9D88DD4-109F-4B27-875F-999B5C60B4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54540BE-72E8-433A-9DF5-F29DDDA2C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F8E0F-FAC4-417E-9857-90F558986D16}" type="datetimeFigureOut">
              <a:rPr lang="es-PE" smtClean="0"/>
              <a:t>11/02/2022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A1A392E-FC9D-42FC-BF86-AE4B8CB20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55D1DAF-7B9D-46A0-8DD9-6F4A81006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7722-FC94-4155-A32B-361E5BC5A60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813718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C58369-1DF4-4E09-B41B-1257B19BD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49F38C4-6FD2-40C6-BA6F-DF961A4E77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A98CEE0-8DDF-45B2-A070-942CF4515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F8E0F-FAC4-417E-9857-90F558986D16}" type="datetimeFigureOut">
              <a:rPr lang="es-PE" smtClean="0"/>
              <a:t>11/02/2022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348AE5-83F4-4FD0-80EB-134697DF0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33ABBB9-5762-4A14-8EFD-46FBE67E9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7722-FC94-4155-A32B-361E5BC5A60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644615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BA9EB7-3E1C-401A-8C86-67517C194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9DCB073-3AD3-4EDF-AC01-AB73F8D9A6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271C606-4875-4A98-91C6-74F23809B0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6E24090-2565-4ECF-8C40-EA1FA6E1E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F8E0F-FAC4-417E-9857-90F558986D16}" type="datetimeFigureOut">
              <a:rPr lang="es-PE" smtClean="0"/>
              <a:t>11/02/2022</a:t>
            </a:fld>
            <a:endParaRPr lang="es-PE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1FF0956-45EB-4E38-B138-D3705DAC8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8C3FCA6-70B1-4C3C-836B-9096A5DEC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7722-FC94-4155-A32B-361E5BC5A60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05318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8F5A95-4B7E-4A8D-8FEB-463C216BA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47DAB14-E28A-4DC4-AA27-09FD3D11BF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D7286AD-9DC3-4D35-91C1-A455962CCE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28585B2-4793-4758-B407-5BAAC942E8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E4E1E11-1D41-404F-A3FD-7B4D1412E8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5421EB5-9EC9-49C9-9897-3203E8091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F8E0F-FAC4-417E-9857-90F558986D16}" type="datetimeFigureOut">
              <a:rPr lang="es-PE" smtClean="0"/>
              <a:t>11/02/2022</a:t>
            </a:fld>
            <a:endParaRPr lang="es-PE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D4F250A-EF57-481C-8153-23B2AFD7B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6B4111E-A3C7-4ED4-B1D5-E78B7CBF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7722-FC94-4155-A32B-361E5BC5A60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496182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A87EE7-F22B-443D-BF47-467B5F05B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08031F9-BE59-459D-B4DE-42471CA1E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F8E0F-FAC4-417E-9857-90F558986D16}" type="datetimeFigureOut">
              <a:rPr lang="es-PE" smtClean="0"/>
              <a:t>11/02/2022</a:t>
            </a:fld>
            <a:endParaRPr lang="es-PE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02A04F9-47DB-4AE3-9A02-8DDF2E922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8ACF9C6-FA40-4EFB-9E49-D89C048B4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7722-FC94-4155-A32B-361E5BC5A60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009620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29FBD20-E9B8-4130-8255-418B4002D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F8E0F-FAC4-417E-9857-90F558986D16}" type="datetimeFigureOut">
              <a:rPr lang="es-PE" smtClean="0"/>
              <a:t>11/02/2022</a:t>
            </a:fld>
            <a:endParaRPr lang="es-PE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65C6C73-77C0-42A1-A4FF-CCFC49138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557D7EE-84F3-46D6-9B76-F45458521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7722-FC94-4155-A32B-361E5BC5A60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415977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B51F11-D740-4547-AB20-F0E7901FD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29B067-368A-4939-926B-D1A74B270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4CA7545-FDEA-4C7A-A121-C50B17C75D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99C4283-7B1E-42C2-A4FD-30BBAA3FD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F8E0F-FAC4-417E-9857-90F558986D16}" type="datetimeFigureOut">
              <a:rPr lang="es-PE" smtClean="0"/>
              <a:t>11/02/2022</a:t>
            </a:fld>
            <a:endParaRPr lang="es-PE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79E7114-D910-4CC3-B6B7-F6D0D34BD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C4A81BC-6462-49A1-89DD-1EE61F8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7722-FC94-4155-A32B-361E5BC5A60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792423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8DC14A-4D80-43A1-B4F0-4F599D8ED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0DB8762-5ED5-4F2C-8E1E-9324CC3497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09DA52E-B917-497A-8E38-CA2EEF84BE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0A3F026-FB11-4022-9B46-1F573EB4F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F8E0F-FAC4-417E-9857-90F558986D16}" type="datetimeFigureOut">
              <a:rPr lang="es-PE" smtClean="0"/>
              <a:t>11/02/2022</a:t>
            </a:fld>
            <a:endParaRPr lang="es-PE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2B2989-E1C8-497F-A695-292C608DA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F853D8D-2F9B-4A80-A7FC-B7C23C42F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7722-FC94-4155-A32B-361E5BC5A60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517631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8A69BE7-A4CB-4B4D-96A3-5ED324429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C7AF458-86B1-444C-98FE-E4F6B4E5CA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5C1E74-140C-47A2-AD25-172B14B04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F8E0F-FAC4-417E-9857-90F558986D16}" type="datetimeFigureOut">
              <a:rPr lang="es-PE" smtClean="0"/>
              <a:t>11/02/2022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5E77DF5-3F37-4871-B7E1-DCA0DFB67A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9A04D2C-FED8-445C-A1F0-E81C11BF7D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17722-FC94-4155-A32B-361E5BC5A60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00157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emf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emf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emf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emf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emf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jpe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emf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jpeg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emf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jpeg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emf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jpeg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4.emf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emf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emf"/><Relationship Id="rId5" Type="http://schemas.openxmlformats.org/officeDocument/2006/relationships/image" Target="../media/image55.emf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7.jpeg"/><Relationship Id="rId4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8.emf"/><Relationship Id="rId4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9.emf"/><Relationship Id="rId4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0.emf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emf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emf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19">
            <a:extLst>
              <a:ext uri="{FF2B5EF4-FFF2-40B4-BE49-F238E27FC236}">
                <a16:creationId xmlns:a16="http://schemas.microsoft.com/office/drawing/2014/main" id="{43D7ACED-9140-4BFC-BDFB-E74FB29676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1086" y="2558986"/>
            <a:ext cx="9111344" cy="130544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pt-B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>BOLETIN EPIDEMIOLOGICO – SE 5 </a:t>
            </a:r>
          </a:p>
          <a:p>
            <a:pPr algn="ctr" eaLnBrk="0" hangingPunct="0">
              <a:defRPr/>
            </a:pPr>
            <a:r>
              <a:rPr lang="pt-B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>(Del 30 de </a:t>
            </a:r>
            <a:r>
              <a:rPr lang="pt-BR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>Enero</a:t>
            </a:r>
            <a:r>
              <a:rPr lang="pt-B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> al 05 </a:t>
            </a:r>
            <a:r>
              <a:rPr lang="pt-BR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>Febrero</a:t>
            </a:r>
            <a:r>
              <a:rPr lang="pt-B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> </a:t>
            </a:r>
            <a:r>
              <a:rPr lang="pt-BR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>del</a:t>
            </a:r>
            <a:r>
              <a:rPr lang="pt-B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> 2022)</a:t>
            </a:r>
          </a:p>
        </p:txBody>
      </p:sp>
      <p:pic>
        <p:nvPicPr>
          <p:cNvPr id="11" name="Imagen 10" descr="Resultado de imagen para LOGO DE CDC PERU">
            <a:extLst>
              <a:ext uri="{FF2B5EF4-FFF2-40B4-BE49-F238E27FC236}">
                <a16:creationId xmlns:a16="http://schemas.microsoft.com/office/drawing/2014/main" id="{CC12042B-CD68-4D9A-8EEF-16CFA324BDCB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6" t="7083" r="15001" b="9167"/>
          <a:stretch/>
        </p:blipFill>
        <p:spPr bwMode="auto">
          <a:xfrm>
            <a:off x="5909637" y="4354460"/>
            <a:ext cx="1385155" cy="18396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419">
            <a:extLst>
              <a:ext uri="{FF2B5EF4-FFF2-40B4-BE49-F238E27FC236}">
                <a16:creationId xmlns:a16="http://schemas.microsoft.com/office/drawing/2014/main" id="{ABFA369E-1B76-467E-8C6F-FA9D55137A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150" y="1169117"/>
            <a:ext cx="10929769" cy="76799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pt-BR" sz="4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>RED DE SALUD DATEM DEL MARAÑON</a:t>
            </a:r>
          </a:p>
        </p:txBody>
      </p:sp>
      <p:pic>
        <p:nvPicPr>
          <p:cNvPr id="1026" name="Picture 2" descr="Resultado de imagen para logo gobierno regional de loreto">
            <a:extLst>
              <a:ext uri="{FF2B5EF4-FFF2-40B4-BE49-F238E27FC236}">
                <a16:creationId xmlns:a16="http://schemas.microsoft.com/office/drawing/2014/main" id="{D5772C64-FB16-4DC3-948C-8ED757903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514" y="207369"/>
            <a:ext cx="2419228" cy="52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logo direcciÃ³n regional de salud loreto">
            <a:extLst>
              <a:ext uri="{FF2B5EF4-FFF2-40B4-BE49-F238E27FC236}">
                <a16:creationId xmlns:a16="http://schemas.microsoft.com/office/drawing/2014/main" id="{0A197DB2-241C-4B2D-9ABA-02A9AD01C4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8" b="39036"/>
          <a:stretch/>
        </p:blipFill>
        <p:spPr bwMode="auto">
          <a:xfrm>
            <a:off x="5211590" y="207369"/>
            <a:ext cx="2781251" cy="52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422">
            <a:extLst>
              <a:ext uri="{FF2B5EF4-FFF2-40B4-BE49-F238E27FC236}">
                <a16:creationId xmlns:a16="http://schemas.microsoft.com/office/drawing/2014/main" id="{94FA64D6-D1DE-465E-BCC1-A9577A6D7D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2811" y="5043471"/>
            <a:ext cx="400376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UNIDAD DE EPIDEMIOLOGÍA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435E239-35C0-491B-A279-64F9FF5400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8" t="7251" r="19481" b="7627"/>
          <a:stretch/>
        </p:blipFill>
        <p:spPr>
          <a:xfrm>
            <a:off x="10145485" y="157769"/>
            <a:ext cx="759887" cy="73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920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 advAuto="0"/>
      <p:bldP spid="4" grpId="0" build="p" autoUpdateAnimBg="0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logo gobierno regional de loreto">
            <a:extLst>
              <a:ext uri="{FF2B5EF4-FFF2-40B4-BE49-F238E27FC236}">
                <a16:creationId xmlns:a16="http://schemas.microsoft.com/office/drawing/2014/main" id="{D5772C64-FB16-4DC3-948C-8ED757903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172" y="163287"/>
            <a:ext cx="1996414" cy="579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logo direcciÃ³n regional de salud loreto">
            <a:extLst>
              <a:ext uri="{FF2B5EF4-FFF2-40B4-BE49-F238E27FC236}">
                <a16:creationId xmlns:a16="http://schemas.microsoft.com/office/drawing/2014/main" id="{0A197DB2-241C-4B2D-9ABA-02A9AD01C4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8" b="39036"/>
          <a:stretch/>
        </p:blipFill>
        <p:spPr bwMode="auto">
          <a:xfrm>
            <a:off x="4816098" y="138543"/>
            <a:ext cx="2824704" cy="579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ángulo 3">
            <a:extLst>
              <a:ext uri="{FF2B5EF4-FFF2-40B4-BE49-F238E27FC236}">
                <a16:creationId xmlns:a16="http://schemas.microsoft.com/office/drawing/2014/main" id="{682217E3-ABE5-4F2A-9A58-24471F8BF662}"/>
              </a:ext>
            </a:extLst>
          </p:cNvPr>
          <p:cNvSpPr/>
          <p:nvPr/>
        </p:nvSpPr>
        <p:spPr>
          <a:xfrm>
            <a:off x="1671388" y="827314"/>
            <a:ext cx="8471971" cy="640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22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CASOS DE DENGUE POR TIPO DE DIAGNOSTICO NOTIFICADOS</a:t>
            </a:r>
          </a:p>
          <a:p>
            <a:pPr algn="ctr"/>
            <a:r>
              <a:rPr lang="es-PE" sz="22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PROV. DATEM – AÑOS 2006 - 2022 (SE 1-5)</a:t>
            </a:r>
          </a:p>
        </p:txBody>
      </p:sp>
      <p:pic>
        <p:nvPicPr>
          <p:cNvPr id="7" name="Imagen 9">
            <a:extLst>
              <a:ext uri="{FF2B5EF4-FFF2-40B4-BE49-F238E27FC236}">
                <a16:creationId xmlns:a16="http://schemas.microsoft.com/office/drawing/2014/main" id="{E435E239-35C0-491B-A279-64F9FF5400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8" t="7251" r="19481" b="7627"/>
          <a:stretch/>
        </p:blipFill>
        <p:spPr>
          <a:xfrm>
            <a:off x="9818914" y="120729"/>
            <a:ext cx="652629" cy="622472"/>
          </a:xfrm>
          <a:prstGeom prst="rect">
            <a:avLst/>
          </a:prstGeom>
        </p:spPr>
      </p:pic>
      <p:sp>
        <p:nvSpPr>
          <p:cNvPr id="8" name="CuadroTexto 9">
            <a:extLst>
              <a:ext uri="{FF2B5EF4-FFF2-40B4-BE49-F238E27FC236}">
                <a16:creationId xmlns:a16="http://schemas.microsoft.com/office/drawing/2014/main" id="{0BD62E9A-0BC4-46DD-B6CA-EC48946FBCA7}"/>
              </a:ext>
            </a:extLst>
          </p:cNvPr>
          <p:cNvSpPr txBox="1"/>
          <p:nvPr/>
        </p:nvSpPr>
        <p:spPr>
          <a:xfrm>
            <a:off x="1610031" y="5596129"/>
            <a:ext cx="9083698" cy="830997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es-MX" sz="1600" dirty="0">
                <a:latin typeface="Arial Narrow" panose="020B0606020202030204" pitchFamily="34" charset="0"/>
              </a:rPr>
              <a:t>Hasta la SE 5 se han reportado 29 casos de Dengue; de los cuales 26 (89.7%) corresponden a Dengue sin señales de alarma, 3 (10.3%) corresponden a Dengue con señales de alarma.</a:t>
            </a:r>
          </a:p>
          <a:p>
            <a:pPr algn="just"/>
            <a:r>
              <a:rPr lang="es-MX" sz="1600" dirty="0">
                <a:latin typeface="Arial Narrow" panose="020B0606020202030204" pitchFamily="34" charset="0"/>
              </a:rPr>
              <a:t>Se han confirmado 12 (41.3%) casos de dengue, 14 casos probables.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E6AE4FE-212A-4178-A50D-13D69BC252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2356" y="1551715"/>
            <a:ext cx="8181003" cy="392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3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logo gobierno regional de loreto">
            <a:extLst>
              <a:ext uri="{FF2B5EF4-FFF2-40B4-BE49-F238E27FC236}">
                <a16:creationId xmlns:a16="http://schemas.microsoft.com/office/drawing/2014/main" id="{D5772C64-FB16-4DC3-948C-8ED757903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398" y="95000"/>
            <a:ext cx="2221711" cy="492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logo direcciÃ³n regional de salud loreto">
            <a:extLst>
              <a:ext uri="{FF2B5EF4-FFF2-40B4-BE49-F238E27FC236}">
                <a16:creationId xmlns:a16="http://schemas.microsoft.com/office/drawing/2014/main" id="{0A197DB2-241C-4B2D-9ABA-02A9AD01C4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8" b="39036"/>
          <a:stretch/>
        </p:blipFill>
        <p:spPr bwMode="auto">
          <a:xfrm>
            <a:off x="4562538" y="160314"/>
            <a:ext cx="3105739" cy="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9">
            <a:extLst>
              <a:ext uri="{FF2B5EF4-FFF2-40B4-BE49-F238E27FC236}">
                <a16:creationId xmlns:a16="http://schemas.microsoft.com/office/drawing/2014/main" id="{E435E239-35C0-491B-A279-64F9FF5400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8" t="7251" r="19481" b="7627"/>
          <a:stretch/>
        </p:blipFill>
        <p:spPr>
          <a:xfrm>
            <a:off x="9981943" y="149428"/>
            <a:ext cx="652629" cy="56902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59E079D-91D2-4299-8ED9-A03CF826F1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289" y="718456"/>
            <a:ext cx="10272889" cy="584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982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logo gobierno regional de loreto">
            <a:extLst>
              <a:ext uri="{FF2B5EF4-FFF2-40B4-BE49-F238E27FC236}">
                <a16:creationId xmlns:a16="http://schemas.microsoft.com/office/drawing/2014/main" id="{D5772C64-FB16-4DC3-948C-8ED757903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667" y="161918"/>
            <a:ext cx="2195505" cy="523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logo direcciÃ³n regional de salud loreto">
            <a:extLst>
              <a:ext uri="{FF2B5EF4-FFF2-40B4-BE49-F238E27FC236}">
                <a16:creationId xmlns:a16="http://schemas.microsoft.com/office/drawing/2014/main" id="{0A197DB2-241C-4B2D-9ABA-02A9AD01C4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8" b="39036"/>
          <a:stretch/>
        </p:blipFill>
        <p:spPr bwMode="auto">
          <a:xfrm>
            <a:off x="4663156" y="161918"/>
            <a:ext cx="2913425" cy="515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1 Título">
            <a:extLst>
              <a:ext uri="{FF2B5EF4-FFF2-40B4-BE49-F238E27FC236}">
                <a16:creationId xmlns:a16="http://schemas.microsoft.com/office/drawing/2014/main" id="{B7197D99-13CD-4443-884B-918C082B4A5E}"/>
              </a:ext>
            </a:extLst>
          </p:cNvPr>
          <p:cNvSpPr txBox="1">
            <a:spLocks/>
          </p:cNvSpPr>
          <p:nvPr/>
        </p:nvSpPr>
        <p:spPr>
          <a:xfrm>
            <a:off x="1200837" y="737838"/>
            <a:ext cx="10030131" cy="7318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2200" b="1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CASOS DE DENGUE SEGÚN DISTRITOS DE PROCEDENCIA </a:t>
            </a:r>
          </a:p>
          <a:p>
            <a:pPr algn="ctr"/>
            <a:r>
              <a:rPr lang="es-PE" sz="2200" b="1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PROV. DATEM -  AÑO 2022 (SE.1-5)</a:t>
            </a:r>
          </a:p>
        </p:txBody>
      </p:sp>
      <p:pic>
        <p:nvPicPr>
          <p:cNvPr id="6" name="Imagen 9">
            <a:extLst>
              <a:ext uri="{FF2B5EF4-FFF2-40B4-BE49-F238E27FC236}">
                <a16:creationId xmlns:a16="http://schemas.microsoft.com/office/drawing/2014/main" id="{E435E239-35C0-491B-A279-64F9FF5400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8" t="7251" r="19481" b="7627"/>
          <a:stretch/>
        </p:blipFill>
        <p:spPr>
          <a:xfrm>
            <a:off x="10003972" y="120729"/>
            <a:ext cx="652629" cy="622472"/>
          </a:xfrm>
          <a:prstGeom prst="rect">
            <a:avLst/>
          </a:prstGeom>
        </p:spPr>
      </p:pic>
      <p:sp>
        <p:nvSpPr>
          <p:cNvPr id="8" name="CuadroTexto 9">
            <a:extLst>
              <a:ext uri="{FF2B5EF4-FFF2-40B4-BE49-F238E27FC236}">
                <a16:creationId xmlns:a16="http://schemas.microsoft.com/office/drawing/2014/main" id="{0BD62E9A-0BC4-46DD-B6CA-EC48946FBCA7}"/>
              </a:ext>
            </a:extLst>
          </p:cNvPr>
          <p:cNvSpPr txBox="1"/>
          <p:nvPr/>
        </p:nvSpPr>
        <p:spPr>
          <a:xfrm>
            <a:off x="1813796" y="5657410"/>
            <a:ext cx="9083698" cy="584775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es-MX" sz="1600" dirty="0">
                <a:latin typeface="Arial Narrow" panose="020B0606020202030204" pitchFamily="34" charset="0"/>
              </a:rPr>
              <a:t>Hasta la SE 5 se han reportado 29 casos de Dengue; los distrito que mas casos a reportado son Barranca y Pastaza con el 37.93% cada uno, le sigue Manseriche con el 24.14% del total de los casos reportados.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61198C5-FEC5-456D-97C8-3455874033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4004" y="1644474"/>
            <a:ext cx="8038218" cy="358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091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logo gobierno regional de loreto">
            <a:extLst>
              <a:ext uri="{FF2B5EF4-FFF2-40B4-BE49-F238E27FC236}">
                <a16:creationId xmlns:a16="http://schemas.microsoft.com/office/drawing/2014/main" id="{D5772C64-FB16-4DC3-948C-8ED757903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667" y="161919"/>
            <a:ext cx="2195505" cy="515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logo direcciÃ³n regional de salud loreto">
            <a:extLst>
              <a:ext uri="{FF2B5EF4-FFF2-40B4-BE49-F238E27FC236}">
                <a16:creationId xmlns:a16="http://schemas.microsoft.com/office/drawing/2014/main" id="{0A197DB2-241C-4B2D-9ABA-02A9AD01C4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8" b="39036"/>
          <a:stretch/>
        </p:blipFill>
        <p:spPr bwMode="auto">
          <a:xfrm>
            <a:off x="4663156" y="161918"/>
            <a:ext cx="2913425" cy="425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1 Título">
            <a:extLst>
              <a:ext uri="{FF2B5EF4-FFF2-40B4-BE49-F238E27FC236}">
                <a16:creationId xmlns:a16="http://schemas.microsoft.com/office/drawing/2014/main" id="{B7197D99-13CD-4443-884B-918C082B4A5E}"/>
              </a:ext>
            </a:extLst>
          </p:cNvPr>
          <p:cNvSpPr txBox="1">
            <a:spLocks/>
          </p:cNvSpPr>
          <p:nvPr/>
        </p:nvSpPr>
        <p:spPr>
          <a:xfrm>
            <a:off x="1369958" y="868468"/>
            <a:ext cx="9499820" cy="6881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2200" b="1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CASOS DE DENGUE POR ETAPAS DE VIDA – PROV. DATEM – </a:t>
            </a:r>
          </a:p>
          <a:p>
            <a:pPr algn="ctr"/>
            <a:r>
              <a:rPr lang="es-PE" sz="2200" b="1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AÑO 2022 (SE.1-5)</a:t>
            </a:r>
          </a:p>
        </p:txBody>
      </p:sp>
      <p:pic>
        <p:nvPicPr>
          <p:cNvPr id="6" name="Imagen 9">
            <a:extLst>
              <a:ext uri="{FF2B5EF4-FFF2-40B4-BE49-F238E27FC236}">
                <a16:creationId xmlns:a16="http://schemas.microsoft.com/office/drawing/2014/main" id="{E435E239-35C0-491B-A279-64F9FF5400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8" t="7251" r="19481" b="7627"/>
          <a:stretch/>
        </p:blipFill>
        <p:spPr>
          <a:xfrm>
            <a:off x="9953063" y="120729"/>
            <a:ext cx="616453" cy="556476"/>
          </a:xfrm>
          <a:prstGeom prst="rect">
            <a:avLst/>
          </a:prstGeom>
        </p:spPr>
      </p:pic>
      <p:sp>
        <p:nvSpPr>
          <p:cNvPr id="8" name="CuadroTexto 9">
            <a:extLst>
              <a:ext uri="{FF2B5EF4-FFF2-40B4-BE49-F238E27FC236}">
                <a16:creationId xmlns:a16="http://schemas.microsoft.com/office/drawing/2014/main" id="{0BD62E9A-0BC4-46DD-B6CA-EC48946FBCA7}"/>
              </a:ext>
            </a:extLst>
          </p:cNvPr>
          <p:cNvSpPr txBox="1"/>
          <p:nvPr/>
        </p:nvSpPr>
        <p:spPr>
          <a:xfrm>
            <a:off x="1688108" y="5517277"/>
            <a:ext cx="9083698" cy="707886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es-MX" sz="2000" dirty="0">
                <a:latin typeface="Arial Narrow" panose="020B0606020202030204" pitchFamily="34" charset="0"/>
              </a:rPr>
              <a:t>Según las etapas de vida, la mas afectada con dengue son los Adultos con el 41.38%, le siguen los Jóvenes y Adolescentes con el 13.79% cada uno del total de los casos.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BDED919-8FD8-4114-B4F6-9ED311B003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9022" y="1930400"/>
            <a:ext cx="7032978" cy="339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035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7 Rectángulo">
            <a:extLst>
              <a:ext uri="{FF2B5EF4-FFF2-40B4-BE49-F238E27FC236}">
                <a16:creationId xmlns:a16="http://schemas.microsoft.com/office/drawing/2014/main" id="{71D54914-297A-469F-95B8-101FE75EFCF9}"/>
              </a:ext>
            </a:extLst>
          </p:cNvPr>
          <p:cNvSpPr/>
          <p:nvPr/>
        </p:nvSpPr>
        <p:spPr>
          <a:xfrm>
            <a:off x="827313" y="2780928"/>
            <a:ext cx="10461173" cy="85439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ES" sz="5400" b="1" dirty="0">
                <a:ln w="18000">
                  <a:solidFill>
                    <a:prstClr val="white"/>
                  </a:solidFill>
                  <a:prstDash val="solid"/>
                  <a:miter lim="800000"/>
                </a:ln>
                <a:solidFill>
                  <a:prstClr val="white"/>
                </a:solidFill>
                <a:effectLst>
                  <a:glow rad="139700">
                    <a:srgbClr val="4BACC6">
                      <a:satMod val="175000"/>
                      <a:alpha val="40000"/>
                    </a:srgb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LEISHMANIASIS</a:t>
            </a:r>
          </a:p>
        </p:txBody>
      </p:sp>
    </p:spTree>
    <p:extLst>
      <p:ext uri="{BB962C8B-B14F-4D97-AF65-F5344CB8AC3E}">
        <p14:creationId xmlns:p14="http://schemas.microsoft.com/office/powerpoint/2010/main" val="10699443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logo gobierno regional de loreto">
            <a:extLst>
              <a:ext uri="{FF2B5EF4-FFF2-40B4-BE49-F238E27FC236}">
                <a16:creationId xmlns:a16="http://schemas.microsoft.com/office/drawing/2014/main" id="{D5772C64-FB16-4DC3-948C-8ED757903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094" y="110502"/>
            <a:ext cx="2306086" cy="695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logo direcciÃ³n regional de salud loreto">
            <a:extLst>
              <a:ext uri="{FF2B5EF4-FFF2-40B4-BE49-F238E27FC236}">
                <a16:creationId xmlns:a16="http://schemas.microsoft.com/office/drawing/2014/main" id="{0A197DB2-241C-4B2D-9ABA-02A9AD01C4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8" b="39036"/>
          <a:stretch/>
        </p:blipFill>
        <p:spPr bwMode="auto">
          <a:xfrm>
            <a:off x="4527172" y="110503"/>
            <a:ext cx="3105739" cy="44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1 Título">
            <a:extLst>
              <a:ext uri="{FF2B5EF4-FFF2-40B4-BE49-F238E27FC236}">
                <a16:creationId xmlns:a16="http://schemas.microsoft.com/office/drawing/2014/main" id="{89F8E9BD-AB20-4F40-931D-C13EECFF7ACC}"/>
              </a:ext>
            </a:extLst>
          </p:cNvPr>
          <p:cNvSpPr txBox="1">
            <a:spLocks/>
          </p:cNvSpPr>
          <p:nvPr/>
        </p:nvSpPr>
        <p:spPr>
          <a:xfrm>
            <a:off x="929113" y="840563"/>
            <a:ext cx="10301856" cy="7318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s-PE" sz="24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CASOS DE LEISHMANIASIS SEGÚN DISTRITOS DE PROCEDENCIA Y GRUPO ETAREO  Y SEXO - PROV. DATEM – AÑOS 2021 – 2022  (SE.1-5)</a:t>
            </a:r>
          </a:p>
        </p:txBody>
      </p:sp>
      <p:pic>
        <p:nvPicPr>
          <p:cNvPr id="8" name="Imagen 9">
            <a:extLst>
              <a:ext uri="{FF2B5EF4-FFF2-40B4-BE49-F238E27FC236}">
                <a16:creationId xmlns:a16="http://schemas.microsoft.com/office/drawing/2014/main" id="{E435E239-35C0-491B-A279-64F9FF5400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8" t="7251" r="19481" b="7627"/>
          <a:stretch/>
        </p:blipFill>
        <p:spPr>
          <a:xfrm>
            <a:off x="10003972" y="120729"/>
            <a:ext cx="652629" cy="62247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608BE17-A571-4D8B-8C66-DDE8BAE82D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4122" y="2129719"/>
            <a:ext cx="5885921" cy="280352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2ABDD8B-33B0-4248-B849-B09AAAD55D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36077" y="1749425"/>
            <a:ext cx="2971800" cy="438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7336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Rectángulo">
            <a:extLst>
              <a:ext uri="{FF2B5EF4-FFF2-40B4-BE49-F238E27FC236}">
                <a16:creationId xmlns:a16="http://schemas.microsoft.com/office/drawing/2014/main" id="{53A67773-54B2-4E75-9C38-A38A622D2C5B}"/>
              </a:ext>
            </a:extLst>
          </p:cNvPr>
          <p:cNvSpPr/>
          <p:nvPr/>
        </p:nvSpPr>
        <p:spPr>
          <a:xfrm>
            <a:off x="1034705" y="2780928"/>
            <a:ext cx="9948981" cy="85439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ES" sz="4000" b="1" dirty="0">
                <a:ln w="18000">
                  <a:solidFill>
                    <a:prstClr val="white"/>
                  </a:solidFill>
                  <a:prstDash val="solid"/>
                  <a:miter lim="800000"/>
                </a:ln>
                <a:solidFill>
                  <a:prstClr val="white"/>
                </a:solidFill>
                <a:effectLst>
                  <a:glow rad="139700">
                    <a:srgbClr val="4BACC6">
                      <a:satMod val="175000"/>
                      <a:alpha val="40000"/>
                    </a:srgb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OFIDISMO</a:t>
            </a:r>
          </a:p>
        </p:txBody>
      </p:sp>
    </p:spTree>
    <p:extLst>
      <p:ext uri="{BB962C8B-B14F-4D97-AF65-F5344CB8AC3E}">
        <p14:creationId xmlns:p14="http://schemas.microsoft.com/office/powerpoint/2010/main" val="25324557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logo gobierno regional de loreto">
            <a:extLst>
              <a:ext uri="{FF2B5EF4-FFF2-40B4-BE49-F238E27FC236}">
                <a16:creationId xmlns:a16="http://schemas.microsoft.com/office/drawing/2014/main" id="{D5772C64-FB16-4DC3-948C-8ED757903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325" y="160578"/>
            <a:ext cx="2306086" cy="568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logo direcciÃ³n regional de salud loreto">
            <a:extLst>
              <a:ext uri="{FF2B5EF4-FFF2-40B4-BE49-F238E27FC236}">
                <a16:creationId xmlns:a16="http://schemas.microsoft.com/office/drawing/2014/main" id="{0A197DB2-241C-4B2D-9ABA-02A9AD01C4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8" b="39036"/>
          <a:stretch/>
        </p:blipFill>
        <p:spPr bwMode="auto">
          <a:xfrm>
            <a:off x="5015767" y="200246"/>
            <a:ext cx="2811062" cy="48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1 Título">
            <a:extLst>
              <a:ext uri="{FF2B5EF4-FFF2-40B4-BE49-F238E27FC236}">
                <a16:creationId xmlns:a16="http://schemas.microsoft.com/office/drawing/2014/main" id="{AC95D8C5-3279-4C77-AEDF-39D01AE912F7}"/>
              </a:ext>
            </a:extLst>
          </p:cNvPr>
          <p:cNvSpPr txBox="1">
            <a:spLocks/>
          </p:cNvSpPr>
          <p:nvPr/>
        </p:nvSpPr>
        <p:spPr>
          <a:xfrm>
            <a:off x="1081750" y="842308"/>
            <a:ext cx="10097877" cy="7814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24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CASOS DE OFIDISMO POR DISTRITO Y GRUPO ETAREO - PROV. DATEM  </a:t>
            </a:r>
          </a:p>
          <a:p>
            <a:pPr algn="ctr"/>
            <a:r>
              <a:rPr lang="es-MX" sz="24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AÑOS 2021 -2022 (SE. 1-5)</a:t>
            </a:r>
          </a:p>
        </p:txBody>
      </p:sp>
      <p:pic>
        <p:nvPicPr>
          <p:cNvPr id="8" name="Imagen 9">
            <a:extLst>
              <a:ext uri="{FF2B5EF4-FFF2-40B4-BE49-F238E27FC236}">
                <a16:creationId xmlns:a16="http://schemas.microsoft.com/office/drawing/2014/main" id="{E435E239-35C0-491B-A279-64F9FF5400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8" t="7251" r="19481" b="7627"/>
          <a:stretch/>
        </p:blipFill>
        <p:spPr>
          <a:xfrm>
            <a:off x="10134600" y="200246"/>
            <a:ext cx="652629" cy="622472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0974A52E-4C5D-4102-AB9F-304F199EB5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6904" y="2092677"/>
            <a:ext cx="5781852" cy="279541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5BFF78E-7504-43BF-A1C2-2B7849925B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7150" y="1623805"/>
            <a:ext cx="3075693" cy="3964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1488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7 Rectángulo">
            <a:extLst>
              <a:ext uri="{FF2B5EF4-FFF2-40B4-BE49-F238E27FC236}">
                <a16:creationId xmlns:a16="http://schemas.microsoft.com/office/drawing/2014/main" id="{4BF2608F-A991-4650-BF11-C5CADC60417F}"/>
              </a:ext>
            </a:extLst>
          </p:cNvPr>
          <p:cNvSpPr/>
          <p:nvPr/>
        </p:nvSpPr>
        <p:spPr>
          <a:xfrm>
            <a:off x="1077685" y="2780927"/>
            <a:ext cx="10156371" cy="135564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ES" sz="4000" b="1" dirty="0">
                <a:ln w="18000">
                  <a:solidFill>
                    <a:prstClr val="white"/>
                  </a:solidFill>
                  <a:prstDash val="solid"/>
                  <a:miter lim="800000"/>
                </a:ln>
                <a:solidFill>
                  <a:prstClr val="white"/>
                </a:solidFill>
                <a:effectLst>
                  <a:glow rad="139700">
                    <a:srgbClr val="4BACC6">
                      <a:satMod val="175000"/>
                      <a:alpha val="40000"/>
                    </a:srgb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INFECCIONES RESPIRATORIAS AGUDAS</a:t>
            </a:r>
          </a:p>
        </p:txBody>
      </p:sp>
    </p:spTree>
    <p:extLst>
      <p:ext uri="{BB962C8B-B14F-4D97-AF65-F5344CB8AC3E}">
        <p14:creationId xmlns:p14="http://schemas.microsoft.com/office/powerpoint/2010/main" val="12094034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logo gobierno regional de loreto">
            <a:extLst>
              <a:ext uri="{FF2B5EF4-FFF2-40B4-BE49-F238E27FC236}">
                <a16:creationId xmlns:a16="http://schemas.microsoft.com/office/drawing/2014/main" id="{D5772C64-FB16-4DC3-948C-8ED757903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742" y="149659"/>
            <a:ext cx="2159743" cy="623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logo direcciÃ³n regional de salud loreto">
            <a:extLst>
              <a:ext uri="{FF2B5EF4-FFF2-40B4-BE49-F238E27FC236}">
                <a16:creationId xmlns:a16="http://schemas.microsoft.com/office/drawing/2014/main" id="{0A197DB2-241C-4B2D-9ABA-02A9AD01C4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8" b="39036"/>
          <a:stretch/>
        </p:blipFill>
        <p:spPr bwMode="auto">
          <a:xfrm>
            <a:off x="4559483" y="160775"/>
            <a:ext cx="3105739" cy="514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9">
            <a:extLst>
              <a:ext uri="{FF2B5EF4-FFF2-40B4-BE49-F238E27FC236}">
                <a16:creationId xmlns:a16="http://schemas.microsoft.com/office/drawing/2014/main" id="{E435E239-35C0-491B-A279-64F9FF5400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8" t="7251" r="19481" b="7627"/>
          <a:stretch/>
        </p:blipFill>
        <p:spPr>
          <a:xfrm>
            <a:off x="9982199" y="106609"/>
            <a:ext cx="652629" cy="622472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2DE1090A-0164-4A4B-B4C3-5ADEB8992A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4044" y="772886"/>
            <a:ext cx="9755214" cy="567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356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logo gobierno regional de loreto">
            <a:extLst>
              <a:ext uri="{FF2B5EF4-FFF2-40B4-BE49-F238E27FC236}">
                <a16:creationId xmlns:a16="http://schemas.microsoft.com/office/drawing/2014/main" id="{D5772C64-FB16-4DC3-948C-8ED757903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911" y="114695"/>
            <a:ext cx="2089232" cy="63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logo direcciÃ³n regional de salud loreto">
            <a:extLst>
              <a:ext uri="{FF2B5EF4-FFF2-40B4-BE49-F238E27FC236}">
                <a16:creationId xmlns:a16="http://schemas.microsoft.com/office/drawing/2014/main" id="{0A197DB2-241C-4B2D-9ABA-02A9AD01C4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8" b="39036"/>
          <a:stretch/>
        </p:blipFill>
        <p:spPr bwMode="auto">
          <a:xfrm>
            <a:off x="4680163" y="180010"/>
            <a:ext cx="3105739" cy="47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16E78A52-D3E8-443E-8204-D23818B9D066}"/>
              </a:ext>
            </a:extLst>
          </p:cNvPr>
          <p:cNvSpPr/>
          <p:nvPr/>
        </p:nvSpPr>
        <p:spPr>
          <a:xfrm>
            <a:off x="1503650" y="844486"/>
            <a:ext cx="90749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Enfermedades Sujetas a Vigilancia Epidemiológica – Prov. Datem – Año 2022 (SE 1-5)</a:t>
            </a:r>
          </a:p>
        </p:txBody>
      </p:sp>
      <p:pic>
        <p:nvPicPr>
          <p:cNvPr id="8" name="Imagen 9">
            <a:extLst>
              <a:ext uri="{FF2B5EF4-FFF2-40B4-BE49-F238E27FC236}">
                <a16:creationId xmlns:a16="http://schemas.microsoft.com/office/drawing/2014/main" id="{E435E239-35C0-491B-A279-64F9FF5400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8" t="7251" r="19481" b="7627"/>
          <a:stretch/>
        </p:blipFill>
        <p:spPr>
          <a:xfrm>
            <a:off x="9622970" y="170341"/>
            <a:ext cx="759887" cy="702202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82504563-FD2D-468F-83CE-320570C6E8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6641" y="1866825"/>
            <a:ext cx="8943270" cy="374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6863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logo gobierno regional de loreto">
            <a:extLst>
              <a:ext uri="{FF2B5EF4-FFF2-40B4-BE49-F238E27FC236}">
                <a16:creationId xmlns:a16="http://schemas.microsoft.com/office/drawing/2014/main" id="{D5772C64-FB16-4DC3-948C-8ED757903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368" y="316941"/>
            <a:ext cx="2306086" cy="641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logo direcciÃ³n regional de salud loreto">
            <a:extLst>
              <a:ext uri="{FF2B5EF4-FFF2-40B4-BE49-F238E27FC236}">
                <a16:creationId xmlns:a16="http://schemas.microsoft.com/office/drawing/2014/main" id="{0A197DB2-241C-4B2D-9ABA-02A9AD01C4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8" b="39036"/>
          <a:stretch/>
        </p:blipFill>
        <p:spPr bwMode="auto">
          <a:xfrm>
            <a:off x="4526303" y="232446"/>
            <a:ext cx="3105739" cy="55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9">
            <a:extLst>
              <a:ext uri="{FF2B5EF4-FFF2-40B4-BE49-F238E27FC236}">
                <a16:creationId xmlns:a16="http://schemas.microsoft.com/office/drawing/2014/main" id="{E435E239-35C0-491B-A279-64F9FF5400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8" t="7251" r="19481" b="7627"/>
          <a:stretch/>
        </p:blipFill>
        <p:spPr>
          <a:xfrm>
            <a:off x="10134600" y="200246"/>
            <a:ext cx="652629" cy="622472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C604760A-D79B-4D5E-A806-8D4433ABA6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8711" y="1702329"/>
            <a:ext cx="9704400" cy="334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2500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logo gobierno regional de loreto">
            <a:extLst>
              <a:ext uri="{FF2B5EF4-FFF2-40B4-BE49-F238E27FC236}">
                <a16:creationId xmlns:a16="http://schemas.microsoft.com/office/drawing/2014/main" id="{D5772C64-FB16-4DC3-948C-8ED757903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979" y="136850"/>
            <a:ext cx="1960964" cy="60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logo direcciÃ³n regional de salud loreto">
            <a:extLst>
              <a:ext uri="{FF2B5EF4-FFF2-40B4-BE49-F238E27FC236}">
                <a16:creationId xmlns:a16="http://schemas.microsoft.com/office/drawing/2014/main" id="{0A197DB2-241C-4B2D-9ABA-02A9AD01C4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8" b="39036"/>
          <a:stretch/>
        </p:blipFill>
        <p:spPr bwMode="auto">
          <a:xfrm>
            <a:off x="4761881" y="211129"/>
            <a:ext cx="2668237" cy="452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9">
            <a:extLst>
              <a:ext uri="{FF2B5EF4-FFF2-40B4-BE49-F238E27FC236}">
                <a16:creationId xmlns:a16="http://schemas.microsoft.com/office/drawing/2014/main" id="{E435E239-35C0-491B-A279-64F9FF5400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8" t="7251" r="19481" b="7627"/>
          <a:stretch/>
        </p:blipFill>
        <p:spPr>
          <a:xfrm>
            <a:off x="9666998" y="136850"/>
            <a:ext cx="652629" cy="622472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64B63526-D408-47F1-9308-64CD48CD49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5133" y="882509"/>
            <a:ext cx="9881732" cy="576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4684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logo gobierno regional de loreto">
            <a:extLst>
              <a:ext uri="{FF2B5EF4-FFF2-40B4-BE49-F238E27FC236}">
                <a16:creationId xmlns:a16="http://schemas.microsoft.com/office/drawing/2014/main" id="{D5772C64-FB16-4DC3-948C-8ED757903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782" y="198334"/>
            <a:ext cx="1905617" cy="542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logo direcciÃ³n regional de salud loreto">
            <a:extLst>
              <a:ext uri="{FF2B5EF4-FFF2-40B4-BE49-F238E27FC236}">
                <a16:creationId xmlns:a16="http://schemas.microsoft.com/office/drawing/2014/main" id="{0A197DB2-241C-4B2D-9ABA-02A9AD01C4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8" b="39036"/>
          <a:stretch/>
        </p:blipFill>
        <p:spPr bwMode="auto">
          <a:xfrm>
            <a:off x="4456044" y="181216"/>
            <a:ext cx="3105739" cy="475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9">
            <a:extLst>
              <a:ext uri="{FF2B5EF4-FFF2-40B4-BE49-F238E27FC236}">
                <a16:creationId xmlns:a16="http://schemas.microsoft.com/office/drawing/2014/main" id="{E435E239-35C0-491B-A279-64F9FF5400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8" t="7251" r="19481" b="7627"/>
          <a:stretch/>
        </p:blipFill>
        <p:spPr>
          <a:xfrm>
            <a:off x="9917369" y="181216"/>
            <a:ext cx="652629" cy="622472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B7339284-A305-442F-A3DF-3C59847563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4782" y="1835503"/>
            <a:ext cx="10013372" cy="318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6595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logo gobierno regional de loreto">
            <a:extLst>
              <a:ext uri="{FF2B5EF4-FFF2-40B4-BE49-F238E27FC236}">
                <a16:creationId xmlns:a16="http://schemas.microsoft.com/office/drawing/2014/main" id="{D5772C64-FB16-4DC3-948C-8ED757903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911" y="155318"/>
            <a:ext cx="1888975" cy="603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logo direcciÃ³n regional de salud loreto">
            <a:extLst>
              <a:ext uri="{FF2B5EF4-FFF2-40B4-BE49-F238E27FC236}">
                <a16:creationId xmlns:a16="http://schemas.microsoft.com/office/drawing/2014/main" id="{0A197DB2-241C-4B2D-9ABA-02A9AD01C4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8" b="39036"/>
          <a:stretch/>
        </p:blipFill>
        <p:spPr bwMode="auto">
          <a:xfrm>
            <a:off x="4407738" y="195916"/>
            <a:ext cx="2406717" cy="52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9">
            <a:extLst>
              <a:ext uri="{FF2B5EF4-FFF2-40B4-BE49-F238E27FC236}">
                <a16:creationId xmlns:a16="http://schemas.microsoft.com/office/drawing/2014/main" id="{E435E239-35C0-491B-A279-64F9FF5400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8" t="7251" r="19481" b="7627"/>
          <a:stretch/>
        </p:blipFill>
        <p:spPr>
          <a:xfrm>
            <a:off x="9917369" y="181216"/>
            <a:ext cx="652629" cy="622472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18CC075B-14FB-4457-8A1E-EC95B14597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9911" y="972819"/>
            <a:ext cx="9814178" cy="559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1278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logo gobierno regional de loreto">
            <a:extLst>
              <a:ext uri="{FF2B5EF4-FFF2-40B4-BE49-F238E27FC236}">
                <a16:creationId xmlns:a16="http://schemas.microsoft.com/office/drawing/2014/main" id="{D5772C64-FB16-4DC3-948C-8ED757903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706" y="194032"/>
            <a:ext cx="2063408" cy="6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logo direcciÃ³n regional de salud loreto">
            <a:extLst>
              <a:ext uri="{FF2B5EF4-FFF2-40B4-BE49-F238E27FC236}">
                <a16:creationId xmlns:a16="http://schemas.microsoft.com/office/drawing/2014/main" id="{0A197DB2-241C-4B2D-9ABA-02A9AD01C4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8" b="39036"/>
          <a:stretch/>
        </p:blipFill>
        <p:spPr bwMode="auto">
          <a:xfrm>
            <a:off x="4821397" y="212000"/>
            <a:ext cx="2961890" cy="52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9">
            <a:extLst>
              <a:ext uri="{FF2B5EF4-FFF2-40B4-BE49-F238E27FC236}">
                <a16:creationId xmlns:a16="http://schemas.microsoft.com/office/drawing/2014/main" id="{E435E239-35C0-491B-A279-64F9FF5400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8" t="7251" r="19481" b="7627"/>
          <a:stretch/>
        </p:blipFill>
        <p:spPr>
          <a:xfrm>
            <a:off x="10243683" y="106327"/>
            <a:ext cx="652629" cy="62247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9D2DE17-DC26-4161-9840-E66175273D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3860" y="1860373"/>
            <a:ext cx="9545739" cy="298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3992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Rectángulo">
            <a:extLst>
              <a:ext uri="{FF2B5EF4-FFF2-40B4-BE49-F238E27FC236}">
                <a16:creationId xmlns:a16="http://schemas.microsoft.com/office/drawing/2014/main" id="{C5885E9F-8FAD-4151-B23F-807010AA128C}"/>
              </a:ext>
            </a:extLst>
          </p:cNvPr>
          <p:cNvSpPr/>
          <p:nvPr/>
        </p:nvSpPr>
        <p:spPr>
          <a:xfrm>
            <a:off x="1121229" y="2780928"/>
            <a:ext cx="9916885" cy="85439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ES" sz="4000" b="1" dirty="0">
                <a:ln w="18000">
                  <a:solidFill>
                    <a:prstClr val="white"/>
                  </a:solidFill>
                  <a:prstDash val="solid"/>
                  <a:miter lim="800000"/>
                </a:ln>
                <a:solidFill>
                  <a:prstClr val="white"/>
                </a:solidFill>
                <a:effectLst>
                  <a:glow rad="139700">
                    <a:srgbClr val="4BACC6">
                      <a:satMod val="175000"/>
                      <a:alpha val="40000"/>
                    </a:srgb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ENFERMEDADES DIARREICAS</a:t>
            </a:r>
          </a:p>
        </p:txBody>
      </p:sp>
    </p:spTree>
    <p:extLst>
      <p:ext uri="{BB962C8B-B14F-4D97-AF65-F5344CB8AC3E}">
        <p14:creationId xmlns:p14="http://schemas.microsoft.com/office/powerpoint/2010/main" val="32886329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logo gobierno regional de loreto">
            <a:extLst>
              <a:ext uri="{FF2B5EF4-FFF2-40B4-BE49-F238E27FC236}">
                <a16:creationId xmlns:a16="http://schemas.microsoft.com/office/drawing/2014/main" id="{D5772C64-FB16-4DC3-948C-8ED757903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170" y="150052"/>
            <a:ext cx="2002972" cy="492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logo direcciÃ³n regional de salud loreto">
            <a:extLst>
              <a:ext uri="{FF2B5EF4-FFF2-40B4-BE49-F238E27FC236}">
                <a16:creationId xmlns:a16="http://schemas.microsoft.com/office/drawing/2014/main" id="{0A197DB2-241C-4B2D-9ABA-02A9AD01C4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8" b="39036"/>
          <a:stretch/>
        </p:blipFill>
        <p:spPr bwMode="auto">
          <a:xfrm>
            <a:off x="4738170" y="163679"/>
            <a:ext cx="2895601" cy="464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9">
            <a:extLst>
              <a:ext uri="{FF2B5EF4-FFF2-40B4-BE49-F238E27FC236}">
                <a16:creationId xmlns:a16="http://schemas.microsoft.com/office/drawing/2014/main" id="{E435E239-35C0-491B-A279-64F9FF5400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8" t="7251" r="19481" b="7627"/>
          <a:stretch/>
        </p:blipFill>
        <p:spPr>
          <a:xfrm>
            <a:off x="10243683" y="106327"/>
            <a:ext cx="652629" cy="622472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C07C2B69-C50B-410A-8179-2C408BDCDE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4340" y="882508"/>
            <a:ext cx="10054238" cy="551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862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logo gobierno regional de loreto">
            <a:extLst>
              <a:ext uri="{FF2B5EF4-FFF2-40B4-BE49-F238E27FC236}">
                <a16:creationId xmlns:a16="http://schemas.microsoft.com/office/drawing/2014/main" id="{D5772C64-FB16-4DC3-948C-8ED757903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760" y="216859"/>
            <a:ext cx="1914526" cy="62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logo direcciÃ³n regional de salud loreto">
            <a:extLst>
              <a:ext uri="{FF2B5EF4-FFF2-40B4-BE49-F238E27FC236}">
                <a16:creationId xmlns:a16="http://schemas.microsoft.com/office/drawing/2014/main" id="{0A197DB2-241C-4B2D-9ABA-02A9AD01C4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8" b="39036"/>
          <a:stretch/>
        </p:blipFill>
        <p:spPr bwMode="auto">
          <a:xfrm>
            <a:off x="4504138" y="216859"/>
            <a:ext cx="2865491" cy="585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9">
            <a:extLst>
              <a:ext uri="{FF2B5EF4-FFF2-40B4-BE49-F238E27FC236}">
                <a16:creationId xmlns:a16="http://schemas.microsoft.com/office/drawing/2014/main" id="{E435E239-35C0-491B-A279-64F9FF5400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8" t="7251" r="19481" b="7627"/>
          <a:stretch/>
        </p:blipFill>
        <p:spPr>
          <a:xfrm>
            <a:off x="10069512" y="216859"/>
            <a:ext cx="652629" cy="622472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3DD60CF3-FE2F-4865-B8D2-4C11E71505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6760" y="1749778"/>
            <a:ext cx="9425381" cy="349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3330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logo gobierno regional de loreto">
            <a:extLst>
              <a:ext uri="{FF2B5EF4-FFF2-40B4-BE49-F238E27FC236}">
                <a16:creationId xmlns:a16="http://schemas.microsoft.com/office/drawing/2014/main" id="{D5772C64-FB16-4DC3-948C-8ED757903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954" y="118154"/>
            <a:ext cx="1872960" cy="70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logo direcciÃ³n regional de salud loreto">
            <a:extLst>
              <a:ext uri="{FF2B5EF4-FFF2-40B4-BE49-F238E27FC236}">
                <a16:creationId xmlns:a16="http://schemas.microsoft.com/office/drawing/2014/main" id="{0A197DB2-241C-4B2D-9ABA-02A9AD01C4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8" b="39036"/>
          <a:stretch/>
        </p:blipFill>
        <p:spPr bwMode="auto">
          <a:xfrm>
            <a:off x="4147663" y="150813"/>
            <a:ext cx="3105739" cy="54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9">
            <a:extLst>
              <a:ext uri="{FF2B5EF4-FFF2-40B4-BE49-F238E27FC236}">
                <a16:creationId xmlns:a16="http://schemas.microsoft.com/office/drawing/2014/main" id="{E435E239-35C0-491B-A279-64F9FF5400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8" t="7251" r="19481" b="7627"/>
          <a:stretch/>
        </p:blipFill>
        <p:spPr>
          <a:xfrm>
            <a:off x="10069512" y="216859"/>
            <a:ext cx="652629" cy="622472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58E85551-6A42-48CD-B1DE-B7C3C992E2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4948" y="839331"/>
            <a:ext cx="10016208" cy="565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8387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logo gobierno regional de loreto">
            <a:extLst>
              <a:ext uri="{FF2B5EF4-FFF2-40B4-BE49-F238E27FC236}">
                <a16:creationId xmlns:a16="http://schemas.microsoft.com/office/drawing/2014/main" id="{D5772C64-FB16-4DC3-948C-8ED757903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240" y="125582"/>
            <a:ext cx="1807645" cy="60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logo direcciÃ³n regional de salud loreto">
            <a:extLst>
              <a:ext uri="{FF2B5EF4-FFF2-40B4-BE49-F238E27FC236}">
                <a16:creationId xmlns:a16="http://schemas.microsoft.com/office/drawing/2014/main" id="{0A197DB2-241C-4B2D-9ABA-02A9AD01C4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8" b="39036"/>
          <a:stretch/>
        </p:blipFill>
        <p:spPr bwMode="auto">
          <a:xfrm>
            <a:off x="4706415" y="216859"/>
            <a:ext cx="3105739" cy="52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9">
            <a:extLst>
              <a:ext uri="{FF2B5EF4-FFF2-40B4-BE49-F238E27FC236}">
                <a16:creationId xmlns:a16="http://schemas.microsoft.com/office/drawing/2014/main" id="{E435E239-35C0-491B-A279-64F9FF5400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8" t="7251" r="19481" b="7627"/>
          <a:stretch/>
        </p:blipFill>
        <p:spPr>
          <a:xfrm>
            <a:off x="10069512" y="216859"/>
            <a:ext cx="652629" cy="62247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83E796D-83F6-4C9F-A6E2-BAD634238E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752" y="1662465"/>
            <a:ext cx="9978496" cy="299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274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logo gobierno regional de loreto">
            <a:extLst>
              <a:ext uri="{FF2B5EF4-FFF2-40B4-BE49-F238E27FC236}">
                <a16:creationId xmlns:a16="http://schemas.microsoft.com/office/drawing/2014/main" id="{D5772C64-FB16-4DC3-948C-8ED757903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968" y="194281"/>
            <a:ext cx="2306086" cy="731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logo direcciÃ³n regional de salud loreto">
            <a:extLst>
              <a:ext uri="{FF2B5EF4-FFF2-40B4-BE49-F238E27FC236}">
                <a16:creationId xmlns:a16="http://schemas.microsoft.com/office/drawing/2014/main" id="{0A197DB2-241C-4B2D-9ABA-02A9AD01C4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8" b="39036"/>
          <a:stretch/>
        </p:blipFill>
        <p:spPr bwMode="auto">
          <a:xfrm>
            <a:off x="4792846" y="194281"/>
            <a:ext cx="3105739" cy="55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4">
            <a:extLst>
              <a:ext uri="{FF2B5EF4-FFF2-40B4-BE49-F238E27FC236}">
                <a16:creationId xmlns:a16="http://schemas.microsoft.com/office/drawing/2014/main" id="{07B2463F-7C90-4957-9CFD-EEA10C3240E7}"/>
              </a:ext>
            </a:extLst>
          </p:cNvPr>
          <p:cNvSpPr/>
          <p:nvPr/>
        </p:nvSpPr>
        <p:spPr>
          <a:xfrm>
            <a:off x="1267581" y="1124086"/>
            <a:ext cx="9760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Enfermedades Metaxenicas Sujetas a Vigilancia Epidemiológica </a:t>
            </a:r>
          </a:p>
          <a:p>
            <a:pPr algn="ctr"/>
            <a:r>
              <a:rPr lang="es-ES" sz="24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Prov. Datem – Año 2022 (SE 1-5)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D62BB3B-8396-4925-8CE7-9ADEC8C765EA}"/>
              </a:ext>
            </a:extLst>
          </p:cNvPr>
          <p:cNvSpPr txBox="1"/>
          <p:nvPr/>
        </p:nvSpPr>
        <p:spPr>
          <a:xfrm>
            <a:off x="1267581" y="5593556"/>
            <a:ext cx="9885971" cy="646331"/>
          </a:xfrm>
          <a:prstGeom prst="rect">
            <a:avLst/>
          </a:prstGeom>
          <a:noFill/>
          <a:ln w="28575">
            <a:noFill/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es-MX" dirty="0">
                <a:latin typeface="Arial Narrow" panose="020B0606020202030204" pitchFamily="34" charset="0"/>
              </a:rPr>
              <a:t>El 95.33% de las enfermedades metaxénicas reportadas hasta la SE 5, están centradas en 2 enfermedades: Malaria </a:t>
            </a:r>
            <a:r>
              <a:rPr lang="es-MX" dirty="0" err="1">
                <a:latin typeface="Arial Narrow" panose="020B0606020202030204" pitchFamily="34" charset="0"/>
              </a:rPr>
              <a:t>vivax</a:t>
            </a:r>
            <a:r>
              <a:rPr lang="es-MX" dirty="0">
                <a:latin typeface="Arial Narrow" panose="020B0606020202030204" pitchFamily="34" charset="0"/>
              </a:rPr>
              <a:t> (57.77%), Malaria </a:t>
            </a:r>
            <a:r>
              <a:rPr lang="es-MX" dirty="0" err="1">
                <a:latin typeface="Arial Narrow" panose="020B0606020202030204" pitchFamily="34" charset="0"/>
              </a:rPr>
              <a:t>Falciparum</a:t>
            </a:r>
            <a:r>
              <a:rPr lang="es-MX" dirty="0">
                <a:latin typeface="Arial Narrow" panose="020B0606020202030204" pitchFamily="34" charset="0"/>
              </a:rPr>
              <a:t> (37.56%)</a:t>
            </a:r>
          </a:p>
        </p:txBody>
      </p:sp>
      <p:pic>
        <p:nvPicPr>
          <p:cNvPr id="8" name="Imagen 9">
            <a:extLst>
              <a:ext uri="{FF2B5EF4-FFF2-40B4-BE49-F238E27FC236}">
                <a16:creationId xmlns:a16="http://schemas.microsoft.com/office/drawing/2014/main" id="{E435E239-35C0-491B-A279-64F9FF5400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8" t="7251" r="19481" b="7627"/>
          <a:stretch/>
        </p:blipFill>
        <p:spPr>
          <a:xfrm>
            <a:off x="9622970" y="170341"/>
            <a:ext cx="759887" cy="702202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41B77A94-DFF3-4B60-8E10-568C9D7F18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2403" y="2206626"/>
            <a:ext cx="8480454" cy="292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5330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logo gobierno regional de loreto">
            <a:extLst>
              <a:ext uri="{FF2B5EF4-FFF2-40B4-BE49-F238E27FC236}">
                <a16:creationId xmlns:a16="http://schemas.microsoft.com/office/drawing/2014/main" id="{D5772C64-FB16-4DC3-948C-8ED757903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240" y="125582"/>
            <a:ext cx="1807645" cy="60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logo direcciÃ³n regional de salud loreto">
            <a:extLst>
              <a:ext uri="{FF2B5EF4-FFF2-40B4-BE49-F238E27FC236}">
                <a16:creationId xmlns:a16="http://schemas.microsoft.com/office/drawing/2014/main" id="{0A197DB2-241C-4B2D-9ABA-02A9AD01C4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8" b="39036"/>
          <a:stretch/>
        </p:blipFill>
        <p:spPr bwMode="auto">
          <a:xfrm>
            <a:off x="4706415" y="216859"/>
            <a:ext cx="3105739" cy="52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9">
            <a:extLst>
              <a:ext uri="{FF2B5EF4-FFF2-40B4-BE49-F238E27FC236}">
                <a16:creationId xmlns:a16="http://schemas.microsoft.com/office/drawing/2014/main" id="{E435E239-35C0-491B-A279-64F9FF5400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8" t="7251" r="19481" b="7627"/>
          <a:stretch/>
        </p:blipFill>
        <p:spPr>
          <a:xfrm>
            <a:off x="10069512" y="216859"/>
            <a:ext cx="652629" cy="622472"/>
          </a:xfrm>
          <a:prstGeom prst="rect">
            <a:avLst/>
          </a:prstGeom>
        </p:spPr>
      </p:pic>
      <p:sp>
        <p:nvSpPr>
          <p:cNvPr id="7" name="7 Rectángulo">
            <a:extLst>
              <a:ext uri="{FF2B5EF4-FFF2-40B4-BE49-F238E27FC236}">
                <a16:creationId xmlns:a16="http://schemas.microsoft.com/office/drawing/2014/main" id="{1263E513-C2AD-45BA-8192-83AC407C82B8}"/>
              </a:ext>
            </a:extLst>
          </p:cNvPr>
          <p:cNvSpPr/>
          <p:nvPr/>
        </p:nvSpPr>
        <p:spPr>
          <a:xfrm>
            <a:off x="1121229" y="2780928"/>
            <a:ext cx="9916885" cy="85439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ES" sz="4000" b="1" dirty="0">
                <a:ln w="18000">
                  <a:solidFill>
                    <a:prstClr val="white"/>
                  </a:solidFill>
                  <a:prstDash val="solid"/>
                  <a:miter lim="800000"/>
                </a:ln>
                <a:solidFill>
                  <a:prstClr val="white"/>
                </a:solidFill>
                <a:effectLst>
                  <a:glow rad="139700">
                    <a:srgbClr val="4BACC6">
                      <a:satMod val="175000"/>
                      <a:alpha val="40000"/>
                    </a:srgb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COVID-19</a:t>
            </a:r>
          </a:p>
        </p:txBody>
      </p:sp>
    </p:spTree>
    <p:extLst>
      <p:ext uri="{BB962C8B-B14F-4D97-AF65-F5344CB8AC3E}">
        <p14:creationId xmlns:p14="http://schemas.microsoft.com/office/powerpoint/2010/main" val="11243397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logo gobierno regional de loreto">
            <a:extLst>
              <a:ext uri="{FF2B5EF4-FFF2-40B4-BE49-F238E27FC236}">
                <a16:creationId xmlns:a16="http://schemas.microsoft.com/office/drawing/2014/main" id="{D5772C64-FB16-4DC3-948C-8ED757903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240" y="125582"/>
            <a:ext cx="1807645" cy="60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logo direcciÃ³n regional de salud loreto">
            <a:extLst>
              <a:ext uri="{FF2B5EF4-FFF2-40B4-BE49-F238E27FC236}">
                <a16:creationId xmlns:a16="http://schemas.microsoft.com/office/drawing/2014/main" id="{0A197DB2-241C-4B2D-9ABA-02A9AD01C4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8" b="39036"/>
          <a:stretch/>
        </p:blipFill>
        <p:spPr bwMode="auto">
          <a:xfrm>
            <a:off x="4706415" y="216859"/>
            <a:ext cx="3105739" cy="52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9">
            <a:extLst>
              <a:ext uri="{FF2B5EF4-FFF2-40B4-BE49-F238E27FC236}">
                <a16:creationId xmlns:a16="http://schemas.microsoft.com/office/drawing/2014/main" id="{E435E239-35C0-491B-A279-64F9FF5400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8" t="7251" r="19481" b="7627"/>
          <a:stretch/>
        </p:blipFill>
        <p:spPr>
          <a:xfrm>
            <a:off x="10069512" y="216859"/>
            <a:ext cx="652629" cy="622472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63803709-BE22-4006-85E0-FB9723C5FF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9828" y="2196847"/>
            <a:ext cx="4943475" cy="3393890"/>
          </a:xfrm>
          <a:prstGeom prst="rect">
            <a:avLst/>
          </a:prstGeom>
        </p:spPr>
      </p:pic>
      <p:sp>
        <p:nvSpPr>
          <p:cNvPr id="9" name="1 Título">
            <a:extLst>
              <a:ext uri="{FF2B5EF4-FFF2-40B4-BE49-F238E27FC236}">
                <a16:creationId xmlns:a16="http://schemas.microsoft.com/office/drawing/2014/main" id="{DA8064A7-6198-4095-BC03-CCA223146CF5}"/>
              </a:ext>
            </a:extLst>
          </p:cNvPr>
          <p:cNvSpPr txBox="1">
            <a:spLocks/>
          </p:cNvSpPr>
          <p:nvPr/>
        </p:nvSpPr>
        <p:spPr>
          <a:xfrm>
            <a:off x="1005426" y="971346"/>
            <a:ext cx="10097877" cy="8299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28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CASOS DE COVID-19 – POR DISTRITO - PROVINCIA DATEM – </a:t>
            </a:r>
          </a:p>
          <a:p>
            <a:pPr algn="ctr"/>
            <a:r>
              <a:rPr lang="es-MX" sz="28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AÑOS 2020 - 2021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943C875-EE09-414B-BFA6-54B9B62702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1240" y="2220101"/>
            <a:ext cx="4649830" cy="339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8311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logo gobierno regional de loreto">
            <a:extLst>
              <a:ext uri="{FF2B5EF4-FFF2-40B4-BE49-F238E27FC236}">
                <a16:creationId xmlns:a16="http://schemas.microsoft.com/office/drawing/2014/main" id="{D5772C64-FB16-4DC3-948C-8ED757903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240" y="125582"/>
            <a:ext cx="1807645" cy="60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logo direcciÃ³n regional de salud loreto">
            <a:extLst>
              <a:ext uri="{FF2B5EF4-FFF2-40B4-BE49-F238E27FC236}">
                <a16:creationId xmlns:a16="http://schemas.microsoft.com/office/drawing/2014/main" id="{0A197DB2-241C-4B2D-9ABA-02A9AD01C4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8" b="39036"/>
          <a:stretch/>
        </p:blipFill>
        <p:spPr bwMode="auto">
          <a:xfrm>
            <a:off x="4706415" y="216859"/>
            <a:ext cx="3105739" cy="52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9">
            <a:extLst>
              <a:ext uri="{FF2B5EF4-FFF2-40B4-BE49-F238E27FC236}">
                <a16:creationId xmlns:a16="http://schemas.microsoft.com/office/drawing/2014/main" id="{E435E239-35C0-491B-A279-64F9FF5400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8" t="7251" r="19481" b="7627"/>
          <a:stretch/>
        </p:blipFill>
        <p:spPr>
          <a:xfrm>
            <a:off x="10069512" y="216859"/>
            <a:ext cx="652629" cy="622472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69986E0E-1686-4BD2-A2DD-2B26118DEE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4344" y="826770"/>
            <a:ext cx="9946499" cy="569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4843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logo gobierno regional de loreto">
            <a:extLst>
              <a:ext uri="{FF2B5EF4-FFF2-40B4-BE49-F238E27FC236}">
                <a16:creationId xmlns:a16="http://schemas.microsoft.com/office/drawing/2014/main" id="{D5772C64-FB16-4DC3-948C-8ED757903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240" y="125582"/>
            <a:ext cx="1807645" cy="60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logo direcciÃ³n regional de salud loreto">
            <a:extLst>
              <a:ext uri="{FF2B5EF4-FFF2-40B4-BE49-F238E27FC236}">
                <a16:creationId xmlns:a16="http://schemas.microsoft.com/office/drawing/2014/main" id="{0A197DB2-241C-4B2D-9ABA-02A9AD01C4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8" b="39036"/>
          <a:stretch/>
        </p:blipFill>
        <p:spPr bwMode="auto">
          <a:xfrm>
            <a:off x="4706415" y="216859"/>
            <a:ext cx="3105739" cy="52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9">
            <a:extLst>
              <a:ext uri="{FF2B5EF4-FFF2-40B4-BE49-F238E27FC236}">
                <a16:creationId xmlns:a16="http://schemas.microsoft.com/office/drawing/2014/main" id="{E435E239-35C0-491B-A279-64F9FF5400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8" t="7251" r="19481" b="7627"/>
          <a:stretch/>
        </p:blipFill>
        <p:spPr>
          <a:xfrm>
            <a:off x="10069512" y="216859"/>
            <a:ext cx="652629" cy="622472"/>
          </a:xfrm>
          <a:prstGeom prst="rect">
            <a:avLst/>
          </a:prstGeom>
        </p:spPr>
      </p:pic>
      <p:sp>
        <p:nvSpPr>
          <p:cNvPr id="5" name="1 Título">
            <a:extLst>
              <a:ext uri="{FF2B5EF4-FFF2-40B4-BE49-F238E27FC236}">
                <a16:creationId xmlns:a16="http://schemas.microsoft.com/office/drawing/2014/main" id="{57CF3F97-A52E-49A4-8F3A-1F7659E60268}"/>
              </a:ext>
            </a:extLst>
          </p:cNvPr>
          <p:cNvSpPr txBox="1">
            <a:spLocks/>
          </p:cNvSpPr>
          <p:nvPr/>
        </p:nvSpPr>
        <p:spPr>
          <a:xfrm>
            <a:off x="1174652" y="1094590"/>
            <a:ext cx="10097877" cy="8405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24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CASOS DE COVID-19 – POR DISTRITOS - PROVINCIA DATEM – </a:t>
            </a:r>
          </a:p>
          <a:p>
            <a:pPr algn="ctr"/>
            <a:r>
              <a:rPr lang="es-MX" sz="24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AÑO 2022 (SE 1-5)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5130F64-B8F0-446C-878C-831E4FD1B4FB}"/>
              </a:ext>
            </a:extLst>
          </p:cNvPr>
          <p:cNvSpPr txBox="1"/>
          <p:nvPr/>
        </p:nvSpPr>
        <p:spPr>
          <a:xfrm>
            <a:off x="1648369" y="5639986"/>
            <a:ext cx="9221830" cy="830997"/>
          </a:xfrm>
          <a:prstGeom prst="rect">
            <a:avLst/>
          </a:prstGeom>
          <a:noFill/>
          <a:ln w="28575">
            <a:noFill/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es-ES" sz="16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Se ha tamizado a 521 personas, de las cuales 248 (</a:t>
            </a:r>
            <a:r>
              <a:rPr lang="es-ES" sz="1600" dirty="0">
                <a:latin typeface="Arial Narrow" panose="020B0606020202030204" pitchFamily="34" charset="0"/>
                <a:ea typeface="Times New Roman" panose="02020603050405020304" pitchFamily="18" charset="0"/>
              </a:rPr>
              <a:t>47</a:t>
            </a:r>
            <a:r>
              <a:rPr lang="es-ES" sz="16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.6%) salieron positivos a COVID-19; 248 (47.6%) casos sospechosos</a:t>
            </a:r>
            <a:r>
              <a:rPr lang="es-ES" sz="1600" dirty="0">
                <a:latin typeface="Arial Narrow" panose="020B0606020202030204" pitchFamily="34" charset="0"/>
                <a:ea typeface="Times New Roman" panose="02020603050405020304" pitchFamily="18" charset="0"/>
              </a:rPr>
              <a:t>.</a:t>
            </a:r>
            <a:endParaRPr lang="es-PE" sz="1600" dirty="0">
              <a:effectLst/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es-ES" sz="16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han registrado 4 defunciones por COVID-</a:t>
            </a:r>
            <a:r>
              <a:rPr lang="es-ES" sz="16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19, el distrito que presenta mas fallecidos es </a:t>
            </a:r>
            <a:r>
              <a:rPr lang="es-ES" sz="1600" dirty="0" err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Manseriche</a:t>
            </a:r>
            <a:r>
              <a:rPr lang="es-ES" sz="160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una TL de 5.26</a:t>
            </a:r>
            <a:endParaRPr lang="es-PE" sz="1600" dirty="0">
              <a:latin typeface="Arial Narrow" panose="020B060602020203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E00A75D-6657-4C14-8709-57B2BEA713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7951" y="2190385"/>
            <a:ext cx="6637338" cy="306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6066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logo gobierno regional de loreto">
            <a:extLst>
              <a:ext uri="{FF2B5EF4-FFF2-40B4-BE49-F238E27FC236}">
                <a16:creationId xmlns:a16="http://schemas.microsoft.com/office/drawing/2014/main" id="{D5772C64-FB16-4DC3-948C-8ED757903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240" y="125582"/>
            <a:ext cx="1807645" cy="60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logo direcciÃ³n regional de salud loreto">
            <a:extLst>
              <a:ext uri="{FF2B5EF4-FFF2-40B4-BE49-F238E27FC236}">
                <a16:creationId xmlns:a16="http://schemas.microsoft.com/office/drawing/2014/main" id="{0A197DB2-241C-4B2D-9ABA-02A9AD01C4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8" b="39036"/>
          <a:stretch/>
        </p:blipFill>
        <p:spPr bwMode="auto">
          <a:xfrm>
            <a:off x="4706415" y="216859"/>
            <a:ext cx="3105739" cy="52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9">
            <a:extLst>
              <a:ext uri="{FF2B5EF4-FFF2-40B4-BE49-F238E27FC236}">
                <a16:creationId xmlns:a16="http://schemas.microsoft.com/office/drawing/2014/main" id="{E435E239-35C0-491B-A279-64F9FF5400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8" t="7251" r="19481" b="7627"/>
          <a:stretch/>
        </p:blipFill>
        <p:spPr>
          <a:xfrm>
            <a:off x="10069512" y="216859"/>
            <a:ext cx="652629" cy="622472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4F93067-97CB-49B2-BFD6-579FE67D2F27}"/>
              </a:ext>
            </a:extLst>
          </p:cNvPr>
          <p:cNvSpPr txBox="1"/>
          <p:nvPr/>
        </p:nvSpPr>
        <p:spPr>
          <a:xfrm>
            <a:off x="7028945" y="2238035"/>
            <a:ext cx="3693196" cy="1477328"/>
          </a:xfrm>
          <a:prstGeom prst="rect">
            <a:avLst/>
          </a:prstGeom>
          <a:noFill/>
          <a:ln w="28575">
            <a:noFill/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es-ES" dirty="0">
                <a:latin typeface="Arial Narrow" panose="020B0606020202030204" pitchFamily="34" charset="0"/>
                <a:ea typeface="Times New Roman" panose="02020603050405020304" pitchFamily="18" charset="0"/>
              </a:rPr>
              <a:t>Dentro de las etapas de vida se tiene que los Adultos representan el 54.84% del total de los casos; le sigue los Jóvenes con el 21.77% y luego los Niños con el 12.10% del total de los casos registrados.</a:t>
            </a:r>
            <a:endParaRPr lang="es-P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BE393182-DD4E-4462-B388-3FAC052F315B}"/>
              </a:ext>
            </a:extLst>
          </p:cNvPr>
          <p:cNvSpPr txBox="1">
            <a:spLocks/>
          </p:cNvSpPr>
          <p:nvPr/>
        </p:nvSpPr>
        <p:spPr>
          <a:xfrm>
            <a:off x="919470" y="978596"/>
            <a:ext cx="10097877" cy="8299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28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CASOS CONFIRMADOS DE COVID-19 – POR ETAPAS DE VIDA - PROVINCIA DATEM – AÑO 2022 (SE 1-5)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8FE42A2-7BE3-4179-959C-F198BA8052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1752" y="2056856"/>
            <a:ext cx="5574862" cy="319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1525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logo gobierno regional de loreto">
            <a:extLst>
              <a:ext uri="{FF2B5EF4-FFF2-40B4-BE49-F238E27FC236}">
                <a16:creationId xmlns:a16="http://schemas.microsoft.com/office/drawing/2014/main" id="{D5772C64-FB16-4DC3-948C-8ED757903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240" y="125582"/>
            <a:ext cx="1807645" cy="60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logo direcciÃ³n regional de salud loreto">
            <a:extLst>
              <a:ext uri="{FF2B5EF4-FFF2-40B4-BE49-F238E27FC236}">
                <a16:creationId xmlns:a16="http://schemas.microsoft.com/office/drawing/2014/main" id="{0A197DB2-241C-4B2D-9ABA-02A9AD01C4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8" b="39036"/>
          <a:stretch/>
        </p:blipFill>
        <p:spPr bwMode="auto">
          <a:xfrm>
            <a:off x="4706415" y="216859"/>
            <a:ext cx="3105739" cy="52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9">
            <a:extLst>
              <a:ext uri="{FF2B5EF4-FFF2-40B4-BE49-F238E27FC236}">
                <a16:creationId xmlns:a16="http://schemas.microsoft.com/office/drawing/2014/main" id="{E435E239-35C0-491B-A279-64F9FF5400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8" t="7251" r="19481" b="7627"/>
          <a:stretch/>
        </p:blipFill>
        <p:spPr>
          <a:xfrm>
            <a:off x="10069512" y="216859"/>
            <a:ext cx="652629" cy="622472"/>
          </a:xfrm>
          <a:prstGeom prst="rect">
            <a:avLst/>
          </a:prstGeom>
        </p:spPr>
      </p:pic>
      <p:sp>
        <p:nvSpPr>
          <p:cNvPr id="5" name="1 Título">
            <a:extLst>
              <a:ext uri="{FF2B5EF4-FFF2-40B4-BE49-F238E27FC236}">
                <a16:creationId xmlns:a16="http://schemas.microsoft.com/office/drawing/2014/main" id="{4F6EAA53-09B1-4BA5-96F3-FA914C87A8F0}"/>
              </a:ext>
            </a:extLst>
          </p:cNvPr>
          <p:cNvSpPr txBox="1">
            <a:spLocks/>
          </p:cNvSpPr>
          <p:nvPr/>
        </p:nvSpPr>
        <p:spPr>
          <a:xfrm>
            <a:off x="919470" y="978596"/>
            <a:ext cx="10097877" cy="8299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28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CASOS COVID-19 SEGÚN ETNIA – PROVINCIA DATEM – </a:t>
            </a:r>
          </a:p>
          <a:p>
            <a:pPr algn="ctr"/>
            <a:r>
              <a:rPr lang="es-MX" sz="28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AÑO 2022 (SE 1-5)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D2DC917-1FC4-4BA5-ABB5-33C2B705CCCB}"/>
              </a:ext>
            </a:extLst>
          </p:cNvPr>
          <p:cNvSpPr txBox="1"/>
          <p:nvPr/>
        </p:nvSpPr>
        <p:spPr>
          <a:xfrm>
            <a:off x="7028945" y="2238035"/>
            <a:ext cx="3693196" cy="2308324"/>
          </a:xfrm>
          <a:prstGeom prst="rect">
            <a:avLst/>
          </a:prstGeom>
          <a:noFill/>
          <a:ln w="28575">
            <a:noFill/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es-ES" dirty="0">
                <a:latin typeface="Arial Narrow" panose="020B0606020202030204" pitchFamily="34" charset="0"/>
                <a:ea typeface="Times New Roman" panose="02020603050405020304" pitchFamily="18" charset="0"/>
              </a:rPr>
              <a:t>Del total de los casos que se han presentado, solo 71 casos pertenecen a población indígena (29 confirmados, 39 sospechosos y 3 probables), siendo las etnias Awajum, Kandozi, Achuar y Kichwa las afectadas.</a:t>
            </a:r>
          </a:p>
          <a:p>
            <a:pPr algn="just"/>
            <a:r>
              <a:rPr lang="es-ES" dirty="0">
                <a:latin typeface="Arial Narrow" panose="020B0606020202030204" pitchFamily="34" charset="0"/>
                <a:ea typeface="Times New Roman" panose="02020603050405020304" pitchFamily="18" charset="0"/>
              </a:rPr>
              <a:t>Se ha registrado 1 defunción en la etnia Kandozi del distrito de Andoas.</a:t>
            </a:r>
            <a:endParaRPr lang="es-P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455E6BE-3115-40F5-A32C-EB8A24A5A3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7350" y="1897113"/>
            <a:ext cx="4722186" cy="443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979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7 Rectángulo">
            <a:extLst>
              <a:ext uri="{FF2B5EF4-FFF2-40B4-BE49-F238E27FC236}">
                <a16:creationId xmlns:a16="http://schemas.microsoft.com/office/drawing/2014/main" id="{1A1A4D06-1D2D-4836-B876-75341E8AFC29}"/>
              </a:ext>
            </a:extLst>
          </p:cNvPr>
          <p:cNvSpPr/>
          <p:nvPr/>
        </p:nvSpPr>
        <p:spPr>
          <a:xfrm>
            <a:off x="1312212" y="2780928"/>
            <a:ext cx="9845646" cy="85439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ES" sz="5400" b="1" dirty="0">
                <a:ln w="18000">
                  <a:solidFill>
                    <a:prstClr val="white"/>
                  </a:solidFill>
                  <a:prstDash val="solid"/>
                  <a:miter lim="800000"/>
                </a:ln>
                <a:solidFill>
                  <a:prstClr val="white"/>
                </a:solidFill>
                <a:effectLst>
                  <a:glow rad="139700">
                    <a:srgbClr val="4BACC6">
                      <a:satMod val="175000"/>
                      <a:alpha val="40000"/>
                    </a:srgb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MALARIA</a:t>
            </a:r>
          </a:p>
        </p:txBody>
      </p:sp>
    </p:spTree>
    <p:extLst>
      <p:ext uri="{BB962C8B-B14F-4D97-AF65-F5344CB8AC3E}">
        <p14:creationId xmlns:p14="http://schemas.microsoft.com/office/powerpoint/2010/main" val="509381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logo gobierno regional de loreto">
            <a:extLst>
              <a:ext uri="{FF2B5EF4-FFF2-40B4-BE49-F238E27FC236}">
                <a16:creationId xmlns:a16="http://schemas.microsoft.com/office/drawing/2014/main" id="{D5772C64-FB16-4DC3-948C-8ED757903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884" y="160811"/>
            <a:ext cx="2306086" cy="590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logo direcciÃ³n regional de salud loreto">
            <a:extLst>
              <a:ext uri="{FF2B5EF4-FFF2-40B4-BE49-F238E27FC236}">
                <a16:creationId xmlns:a16="http://schemas.microsoft.com/office/drawing/2014/main" id="{0A197DB2-241C-4B2D-9ABA-02A9AD01C4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8" b="39036"/>
          <a:stretch/>
        </p:blipFill>
        <p:spPr bwMode="auto">
          <a:xfrm>
            <a:off x="4679705" y="160811"/>
            <a:ext cx="3105739" cy="59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651FACC8-5C6F-4799-ACA9-648F6D8843C1}"/>
              </a:ext>
            </a:extLst>
          </p:cNvPr>
          <p:cNvSpPr/>
          <p:nvPr/>
        </p:nvSpPr>
        <p:spPr>
          <a:xfrm>
            <a:off x="1024226" y="5841914"/>
            <a:ext cx="10135860" cy="646331"/>
          </a:xfrm>
          <a:prstGeom prst="rect">
            <a:avLst/>
          </a:prstGeom>
          <a:ln w="19050">
            <a:noFill/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es-ES" dirty="0">
                <a:latin typeface="Arial Narrow" panose="020B0606020202030204" pitchFamily="34" charset="0"/>
                <a:cs typeface="Arial" panose="020B0604020202020204" pitchFamily="34" charset="0"/>
              </a:rPr>
              <a:t>Hasta la SE. 5 se reportaron 632 casos de malaria; de ellos, 383 casos (60.6%) </a:t>
            </a:r>
            <a:r>
              <a:rPr lang="es-ES" dirty="0" err="1">
                <a:latin typeface="Arial Narrow" panose="020B0606020202030204" pitchFamily="34" charset="0"/>
                <a:cs typeface="Arial" panose="020B0604020202020204" pitchFamily="34" charset="0"/>
              </a:rPr>
              <a:t>vivax</a:t>
            </a:r>
            <a:r>
              <a:rPr lang="es-ES" dirty="0">
                <a:latin typeface="Arial Narrow" panose="020B0606020202030204" pitchFamily="34" charset="0"/>
                <a:cs typeface="Arial" panose="020B0604020202020204" pitchFamily="34" charset="0"/>
              </a:rPr>
              <a:t> y 249 casos (39.4%) falcíparum. El canal endémico muestra que nos encontramos en zona de </a:t>
            </a:r>
            <a:r>
              <a:rPr lang="es-ES" b="1" dirty="0">
                <a:solidFill>
                  <a:srgbClr val="00B0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EXITO</a:t>
            </a:r>
            <a:r>
              <a:rPr lang="es-ES" dirty="0">
                <a:solidFill>
                  <a:srgbClr val="00B0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  <a:endParaRPr lang="es-ES" dirty="0">
              <a:solidFill>
                <a:srgbClr val="FF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9">
            <a:extLst>
              <a:ext uri="{FF2B5EF4-FFF2-40B4-BE49-F238E27FC236}">
                <a16:creationId xmlns:a16="http://schemas.microsoft.com/office/drawing/2014/main" id="{E435E239-35C0-491B-A279-64F9FF5400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8" t="7251" r="19481" b="7627"/>
          <a:stretch/>
        </p:blipFill>
        <p:spPr>
          <a:xfrm>
            <a:off x="10002913" y="104861"/>
            <a:ext cx="759887" cy="702202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CEB6DD9A-11C3-4911-BD4B-143E0D8504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8409" y="807063"/>
            <a:ext cx="9787493" cy="497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133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logo gobierno regional de loreto">
            <a:extLst>
              <a:ext uri="{FF2B5EF4-FFF2-40B4-BE49-F238E27FC236}">
                <a16:creationId xmlns:a16="http://schemas.microsoft.com/office/drawing/2014/main" id="{D5772C64-FB16-4DC3-948C-8ED757903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637" y="114696"/>
            <a:ext cx="2306086" cy="612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logo direcciÃ³n regional de salud loreto">
            <a:extLst>
              <a:ext uri="{FF2B5EF4-FFF2-40B4-BE49-F238E27FC236}">
                <a16:creationId xmlns:a16="http://schemas.microsoft.com/office/drawing/2014/main" id="{0A197DB2-241C-4B2D-9ABA-02A9AD01C4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8" b="39036"/>
          <a:stretch/>
        </p:blipFill>
        <p:spPr bwMode="auto">
          <a:xfrm>
            <a:off x="4807264" y="180011"/>
            <a:ext cx="3105739" cy="547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1">
            <a:extLst>
              <a:ext uri="{FF2B5EF4-FFF2-40B4-BE49-F238E27FC236}">
                <a16:creationId xmlns:a16="http://schemas.microsoft.com/office/drawing/2014/main" id="{C503B834-520D-49D4-994E-B31D1A7497EA}"/>
              </a:ext>
            </a:extLst>
          </p:cNvPr>
          <p:cNvSpPr/>
          <p:nvPr/>
        </p:nvSpPr>
        <p:spPr>
          <a:xfrm>
            <a:off x="1172492" y="910686"/>
            <a:ext cx="97567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COMPARACION DE CASOS DE MALARIA – PROV. DATEM – </a:t>
            </a:r>
          </a:p>
          <a:p>
            <a:pPr algn="ctr"/>
            <a:r>
              <a:rPr lang="es-ES" sz="24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AÑOS 2021-2022 (SE 1-5)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AEA5B9E-7A31-46B3-8ECD-4994E92F2B6A}"/>
              </a:ext>
            </a:extLst>
          </p:cNvPr>
          <p:cNvSpPr txBox="1"/>
          <p:nvPr/>
        </p:nvSpPr>
        <p:spPr>
          <a:xfrm>
            <a:off x="1322179" y="5127414"/>
            <a:ext cx="9650620" cy="1015663"/>
          </a:xfrm>
          <a:prstGeom prst="rect">
            <a:avLst/>
          </a:prstGeom>
          <a:noFill/>
          <a:ln w="28575">
            <a:noFill/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es-MX" sz="2000" dirty="0">
                <a:latin typeface="Arial Narrow" pitchFamily="34" charset="0"/>
              </a:rPr>
              <a:t>Comparando los casos de malaria con el año 2021 y 2022 (SE 1-5), se observa que en el año 2021 se reportaron un total de 543 casos de malaria, mientras en el año 2022 se reportaron 632 casos, </a:t>
            </a:r>
            <a:r>
              <a:rPr lang="es-MX" sz="2000" b="1" dirty="0">
                <a:latin typeface="Arial Narrow" pitchFamily="34" charset="0"/>
              </a:rPr>
              <a:t>un </a:t>
            </a:r>
            <a:r>
              <a:rPr lang="es-MX" sz="2000" b="1" dirty="0">
                <a:solidFill>
                  <a:srgbClr val="FF0000"/>
                </a:solidFill>
                <a:latin typeface="Arial Narrow" pitchFamily="34" charset="0"/>
              </a:rPr>
              <a:t>Incremento</a:t>
            </a:r>
            <a:r>
              <a:rPr lang="es-MX" sz="2000" b="1" dirty="0">
                <a:latin typeface="Arial Narrow" pitchFamily="34" charset="0"/>
              </a:rPr>
              <a:t> de 89 casos.</a:t>
            </a:r>
          </a:p>
        </p:txBody>
      </p:sp>
      <p:pic>
        <p:nvPicPr>
          <p:cNvPr id="7" name="Imagen 9">
            <a:extLst>
              <a:ext uri="{FF2B5EF4-FFF2-40B4-BE49-F238E27FC236}">
                <a16:creationId xmlns:a16="http://schemas.microsoft.com/office/drawing/2014/main" id="{E435E239-35C0-491B-A279-64F9FF5400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8" t="7251" r="19481" b="7627"/>
          <a:stretch/>
        </p:blipFill>
        <p:spPr>
          <a:xfrm>
            <a:off x="9861399" y="114695"/>
            <a:ext cx="759887" cy="70220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6475451-6EFC-467E-81F8-0BF87F3689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8339" y="2221794"/>
            <a:ext cx="8105069" cy="2248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5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logo gobierno regional de loreto">
            <a:extLst>
              <a:ext uri="{FF2B5EF4-FFF2-40B4-BE49-F238E27FC236}">
                <a16:creationId xmlns:a16="http://schemas.microsoft.com/office/drawing/2014/main" id="{D5772C64-FB16-4DC3-948C-8ED757903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983" y="204087"/>
            <a:ext cx="2306086" cy="634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logo direcciÃ³n regional de salud loreto">
            <a:extLst>
              <a:ext uri="{FF2B5EF4-FFF2-40B4-BE49-F238E27FC236}">
                <a16:creationId xmlns:a16="http://schemas.microsoft.com/office/drawing/2014/main" id="{0A197DB2-241C-4B2D-9ABA-02A9AD01C4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8" b="39036"/>
          <a:stretch/>
        </p:blipFill>
        <p:spPr bwMode="auto">
          <a:xfrm>
            <a:off x="4543129" y="204087"/>
            <a:ext cx="3105739" cy="579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BD6FAB21-143C-4210-B3A6-397E7E93A2D7}"/>
              </a:ext>
            </a:extLst>
          </p:cNvPr>
          <p:cNvSpPr/>
          <p:nvPr/>
        </p:nvSpPr>
        <p:spPr>
          <a:xfrm>
            <a:off x="1609389" y="857683"/>
            <a:ext cx="910164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200" b="1" dirty="0">
                <a:ln w="0"/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Estratificación del Riesgo de Malaria Según el Índice Parasitario Anual IPA x 1000 Hab. RSDM – 2022 (SE 1-5)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BD62E9A-0BC4-46DD-B6CA-EC48946FBCA7}"/>
              </a:ext>
            </a:extLst>
          </p:cNvPr>
          <p:cNvSpPr txBox="1"/>
          <p:nvPr/>
        </p:nvSpPr>
        <p:spPr>
          <a:xfrm>
            <a:off x="1609389" y="5387713"/>
            <a:ext cx="9230061" cy="923330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es-MX" dirty="0">
                <a:latin typeface="Arial Narrow" panose="020B0606020202030204" pitchFamily="34" charset="0"/>
              </a:rPr>
              <a:t>Los 06 distritos reportan casos de malaria, donde Andoas está en </a:t>
            </a:r>
            <a:r>
              <a:rPr lang="es-MX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Alto Riesgo</a:t>
            </a:r>
            <a:r>
              <a:rPr lang="es-MX" dirty="0">
                <a:latin typeface="Arial Narrow" panose="020B0606020202030204" pitchFamily="34" charset="0"/>
              </a:rPr>
              <a:t>, Pastaza y Morona están en </a:t>
            </a:r>
            <a:r>
              <a:rPr lang="es-MX" b="1" dirty="0">
                <a:solidFill>
                  <a:srgbClr val="FFFF00"/>
                </a:solidFill>
                <a:latin typeface="Arial Narrow" panose="020B0606020202030204" pitchFamily="34" charset="0"/>
              </a:rPr>
              <a:t>Mediano Riesgo,</a:t>
            </a:r>
            <a:r>
              <a:rPr lang="es-MX" b="1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s-MX" dirty="0">
                <a:latin typeface="Arial Narrow" panose="020B0606020202030204" pitchFamily="34" charset="0"/>
              </a:rPr>
              <a:t>Barranca, Manseriche y </a:t>
            </a:r>
            <a:r>
              <a:rPr lang="es-MX" dirty="0" err="1">
                <a:latin typeface="Arial Narrow" panose="020B0606020202030204" pitchFamily="34" charset="0"/>
              </a:rPr>
              <a:t>Cahuapanas</a:t>
            </a:r>
            <a:r>
              <a:rPr lang="es-MX" dirty="0">
                <a:latin typeface="Arial Narrow" panose="020B0606020202030204" pitchFamily="34" charset="0"/>
              </a:rPr>
              <a:t> están </a:t>
            </a:r>
            <a:r>
              <a:rPr lang="es-MX" b="1" dirty="0">
                <a:solidFill>
                  <a:srgbClr val="00B050"/>
                </a:solidFill>
                <a:latin typeface="Arial Narrow" panose="020B0606020202030204" pitchFamily="34" charset="0"/>
              </a:rPr>
              <a:t>Bajo Riesgo</a:t>
            </a:r>
            <a:r>
              <a:rPr lang="es-MX" dirty="0">
                <a:latin typeface="Arial Narrow" panose="020B0606020202030204" pitchFamily="34" charset="0"/>
              </a:rPr>
              <a:t>.</a:t>
            </a:r>
          </a:p>
          <a:p>
            <a:pPr algn="just"/>
            <a:r>
              <a:rPr lang="es-MX" dirty="0">
                <a:latin typeface="Arial Narrow" panose="020B0606020202030204" pitchFamily="34" charset="0"/>
              </a:rPr>
              <a:t>La Provincia según la estratificación de riesgo califica como </a:t>
            </a:r>
            <a:r>
              <a:rPr lang="es-MX" b="1" dirty="0">
                <a:solidFill>
                  <a:srgbClr val="FFFF00"/>
                </a:solidFill>
                <a:latin typeface="Arial Narrow" panose="020B0606020202030204" pitchFamily="34" charset="0"/>
              </a:rPr>
              <a:t>Mediano Riesgo</a:t>
            </a:r>
            <a:r>
              <a:rPr lang="es-MX" dirty="0">
                <a:latin typeface="Arial Narrow" panose="020B0606020202030204" pitchFamily="34" charset="0"/>
              </a:rPr>
              <a:t>.</a:t>
            </a:r>
          </a:p>
        </p:txBody>
      </p:sp>
      <p:pic>
        <p:nvPicPr>
          <p:cNvPr id="8" name="Imagen 9">
            <a:extLst>
              <a:ext uri="{FF2B5EF4-FFF2-40B4-BE49-F238E27FC236}">
                <a16:creationId xmlns:a16="http://schemas.microsoft.com/office/drawing/2014/main" id="{E435E239-35C0-491B-A279-64F9FF5400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8" t="7251" r="19481" b="7627"/>
          <a:stretch/>
        </p:blipFill>
        <p:spPr>
          <a:xfrm>
            <a:off x="9951143" y="155481"/>
            <a:ext cx="759887" cy="70220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BF865F7-E11A-4C52-BE77-0A47984483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8509" y="1862667"/>
            <a:ext cx="7887935" cy="327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869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logo gobierno regional de loreto">
            <a:extLst>
              <a:ext uri="{FF2B5EF4-FFF2-40B4-BE49-F238E27FC236}">
                <a16:creationId xmlns:a16="http://schemas.microsoft.com/office/drawing/2014/main" id="{D5772C64-FB16-4DC3-948C-8ED757903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44" y="101523"/>
            <a:ext cx="2306086" cy="54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logo direcciÃ³n regional de salud loreto">
            <a:extLst>
              <a:ext uri="{FF2B5EF4-FFF2-40B4-BE49-F238E27FC236}">
                <a16:creationId xmlns:a16="http://schemas.microsoft.com/office/drawing/2014/main" id="{0A197DB2-241C-4B2D-9ABA-02A9AD01C4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8" b="39036"/>
          <a:stretch/>
        </p:blipFill>
        <p:spPr bwMode="auto">
          <a:xfrm>
            <a:off x="4431072" y="120139"/>
            <a:ext cx="3105739" cy="52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A003FB68-7DD5-45AC-BF9F-A70935C52B46}"/>
              </a:ext>
            </a:extLst>
          </p:cNvPr>
          <p:cNvSpPr txBox="1"/>
          <p:nvPr/>
        </p:nvSpPr>
        <p:spPr>
          <a:xfrm>
            <a:off x="1428744" y="5876720"/>
            <a:ext cx="9633857" cy="646331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es-MX" dirty="0">
                <a:latin typeface="Arial Narrow" pitchFamily="34" charset="0"/>
                <a:cs typeface="Arial" panose="020B0604020202020204" pitchFamily="34" charset="0"/>
              </a:rPr>
              <a:t>El 53.7% de los casos de malaria se encuentra en la etapa niño (0 a 11 años), mientras en la etapa adulto mayor es 0.9%, ambas edades extremas de la Etapa de Vida. </a:t>
            </a:r>
          </a:p>
        </p:txBody>
      </p:sp>
      <p:pic>
        <p:nvPicPr>
          <p:cNvPr id="9" name="Imagen 9">
            <a:extLst>
              <a:ext uri="{FF2B5EF4-FFF2-40B4-BE49-F238E27FC236}">
                <a16:creationId xmlns:a16="http://schemas.microsoft.com/office/drawing/2014/main" id="{E435E239-35C0-491B-A279-64F9FF5400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8" t="7251" r="19481" b="7627"/>
          <a:stretch/>
        </p:blipFill>
        <p:spPr>
          <a:xfrm>
            <a:off x="9711656" y="20789"/>
            <a:ext cx="759887" cy="70220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0F5A0D4-E631-4366-AC54-BCB89375D1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7902" y="800055"/>
            <a:ext cx="10035540" cy="507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87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7 Rectángulo">
            <a:extLst>
              <a:ext uri="{FF2B5EF4-FFF2-40B4-BE49-F238E27FC236}">
                <a16:creationId xmlns:a16="http://schemas.microsoft.com/office/drawing/2014/main" id="{D5A7E9A2-2F9B-45C3-8351-7EA5E3758097}"/>
              </a:ext>
            </a:extLst>
          </p:cNvPr>
          <p:cNvSpPr/>
          <p:nvPr/>
        </p:nvSpPr>
        <p:spPr>
          <a:xfrm>
            <a:off x="1110343" y="2780928"/>
            <a:ext cx="10265228" cy="85439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ES" sz="5400" b="1" dirty="0">
                <a:ln w="18000">
                  <a:solidFill>
                    <a:prstClr val="white"/>
                  </a:solidFill>
                  <a:prstDash val="solid"/>
                  <a:miter lim="800000"/>
                </a:ln>
                <a:solidFill>
                  <a:prstClr val="white"/>
                </a:solidFill>
                <a:effectLst>
                  <a:glow rad="139700">
                    <a:srgbClr val="4BACC6">
                      <a:satMod val="175000"/>
                      <a:alpha val="40000"/>
                    </a:srgb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DENGUE</a:t>
            </a:r>
          </a:p>
        </p:txBody>
      </p:sp>
    </p:spTree>
    <p:extLst>
      <p:ext uri="{BB962C8B-B14F-4D97-AF65-F5344CB8AC3E}">
        <p14:creationId xmlns:p14="http://schemas.microsoft.com/office/powerpoint/2010/main" val="37158316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ln w="28575">
          <a:solidFill>
            <a:schemeClr val="tx1"/>
          </a:solidFill>
          <a:prstDash val="dash"/>
        </a:ln>
      </a:spPr>
      <a:bodyPr wrap="square" rtlCol="0">
        <a:spAutoFit/>
      </a:bodyPr>
      <a:lstStyle>
        <a:defPPr algn="just"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3556</TotalTime>
  <Words>751</Words>
  <Application>Microsoft Office PowerPoint</Application>
  <PresentationFormat>Panorámica</PresentationFormat>
  <Paragraphs>48</Paragraphs>
  <Slides>35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41" baseType="lpstr">
      <vt:lpstr>Arial</vt:lpstr>
      <vt:lpstr>Arial Narrow</vt:lpstr>
      <vt:lpstr>Calibri</vt:lpstr>
      <vt:lpstr>Calibri Light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</dc:creator>
  <cp:lastModifiedBy>EPI</cp:lastModifiedBy>
  <cp:revision>818</cp:revision>
  <cp:lastPrinted>2021-09-10T15:34:25Z</cp:lastPrinted>
  <dcterms:created xsi:type="dcterms:W3CDTF">2019-05-22T14:31:07Z</dcterms:created>
  <dcterms:modified xsi:type="dcterms:W3CDTF">2022-02-11T20:12:00Z</dcterms:modified>
</cp:coreProperties>
</file>