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7" r:id="rId11"/>
    <p:sldId id="292" r:id="rId12"/>
    <p:sldId id="269" r:id="rId13"/>
    <p:sldId id="296" r:id="rId14"/>
    <p:sldId id="266" r:id="rId15"/>
    <p:sldId id="293" r:id="rId16"/>
    <p:sldId id="276" r:id="rId17"/>
    <p:sldId id="282" r:id="rId18"/>
    <p:sldId id="281" r:id="rId19"/>
    <p:sldId id="280" r:id="rId20"/>
    <p:sldId id="279" r:id="rId21"/>
    <p:sldId id="278" r:id="rId22"/>
    <p:sldId id="277" r:id="rId23"/>
    <p:sldId id="283" r:id="rId24"/>
    <p:sldId id="287" r:id="rId25"/>
    <p:sldId id="285" r:id="rId26"/>
    <p:sldId id="286" r:id="rId27"/>
    <p:sldId id="289" r:id="rId28"/>
    <p:sldId id="288" r:id="rId29"/>
    <p:sldId id="306" r:id="rId30"/>
    <p:sldId id="307" r:id="rId31"/>
    <p:sldId id="301" r:id="rId32"/>
    <p:sldId id="308" r:id="rId33"/>
    <p:sldId id="310" r:id="rId34"/>
    <p:sldId id="309" r:id="rId35"/>
    <p:sldId id="311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805C4-6C0D-47E0-AC7E-110311AD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10C88-74A0-4CE1-BAA5-DFF87FDA7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586BD-5D3C-41DF-B282-56E76976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DFECC-5A43-40C7-B827-EBC00A90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EB31A-016C-4C24-837B-6162A713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87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2488C-919F-424B-92F0-58CE352E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525CD0-9E88-4C66-845E-BE1D8E28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73C7D-3BCD-420A-A177-52F88E75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1849D-A979-4351-AAB8-0AA692CE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6D080-2801-46E0-98B2-C03B6FF6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37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3DC682-7049-4F63-A81F-60AC3B5D1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B24886-779A-4330-B6D2-7B71749D2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18538-BFCB-4E23-AB62-FFE257E1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A5E6D-865D-40E4-86F8-0F86450D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74A4F-A442-4148-8130-95B8C0C2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68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02CC7-C0F6-48E0-B629-D546C5C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88DD4-109F-4B27-875F-999B5C60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540BE-72E8-433A-9DF5-F29DDDA2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A392E-FC9D-42FC-BF86-AE4B8CB2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D1DAF-7B9D-46A0-8DD9-6F4A810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371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8369-1DF4-4E09-B41B-1257B19B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F38C4-6FD2-40C6-BA6F-DF961A4E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8CEE0-8DDF-45B2-A070-942CF451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48AE5-83F4-4FD0-80EB-134697DF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ABBB9-5762-4A14-8EFD-46FBE67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46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A9EB7-3E1C-401A-8C86-67517C19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CB073-3AD3-4EDF-AC01-AB73F8D9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1C606-4875-4A98-91C6-74F23809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24090-2565-4ECF-8C40-EA1FA6E1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F0956-45EB-4E38-B138-D3705DAC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3FCA6-70B1-4C3C-836B-9096A5DE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31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F5A95-4B7E-4A8D-8FEB-463C216B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7DAB14-E28A-4DC4-AA27-09FD3D11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7286AD-9DC3-4D35-91C1-A455962C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8585B2-4793-4758-B407-5BAAC942E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4E1E11-1D41-404F-A3FD-7B4D1412E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421EB5-9EC9-49C9-9897-3203E809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F250A-EF57-481C-8153-23B2AFD7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B4111E-A3C7-4ED4-B1D5-E78B7CBF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61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7EE7-F22B-443D-BF47-467B5F05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8031F9-BE59-459D-B4DE-42471CA1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A04F9-47DB-4AE3-9A02-8DDF2E92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ACF9C6-FA40-4EFB-9E49-D89C048B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96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9FBD20-E9B8-4130-8255-418B4002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5C6C73-77C0-42A1-A4FF-CCFC491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57D7EE-84F3-46D6-9B76-F4545852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59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51F11-D740-4547-AB20-F0E7901F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9B067-368A-4939-926B-D1A74B27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CA7545-FDEA-4C7A-A121-C50B17C7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9C4283-7B1E-42C2-A4FD-30BBAA3F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E7114-D910-4CC3-B6B7-F6D0D34B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A81BC-6462-49A1-89DD-1EE61F8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24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DC14A-4D80-43A1-B4F0-4F599D8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DB8762-5ED5-4F2C-8E1E-9324CC349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9DA52E-B917-497A-8E38-CA2EEF84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A3F026-FB11-4022-9B46-1F573EB4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2B2989-E1C8-497F-A695-292C608D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53D8D-2F9B-4A80-A7FC-B7C23C42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176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69BE7-A4CB-4B4D-96A3-5ED32442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AF458-86B1-444C-98FE-E4F6B4E5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C1E74-140C-47A2-AD25-172B14B0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8E0F-FAC4-417E-9857-90F558986D16}" type="datetimeFigureOut">
              <a:rPr lang="es-PE" smtClean="0"/>
              <a:t>22/02/2022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77DF5-3F37-4871-B7E1-DCA0DFB67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04D2C-FED8-445C-A1F0-E81C11BF7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1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9">
            <a:extLst>
              <a:ext uri="{FF2B5EF4-FFF2-40B4-BE49-F238E27FC236}">
                <a16:creationId xmlns:a16="http://schemas.microsoft.com/office/drawing/2014/main" id="{43D7ACED-9140-4BFC-BDFB-E74FB296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6" y="2558986"/>
            <a:ext cx="9111344" cy="1305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BOLETIN EPIDEMIOLOGICO – SE 6 </a:t>
            </a:r>
          </a:p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(Del 06 al 12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Febrero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del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2022)</a:t>
            </a:r>
          </a:p>
        </p:txBody>
      </p:sp>
      <p:pic>
        <p:nvPicPr>
          <p:cNvPr id="11" name="Imagen 10" descr="Resultado de imagen para LOGO DE CDC PERU">
            <a:extLst>
              <a:ext uri="{FF2B5EF4-FFF2-40B4-BE49-F238E27FC236}">
                <a16:creationId xmlns:a16="http://schemas.microsoft.com/office/drawing/2014/main" id="{CC12042B-CD68-4D9A-8EEF-16CFA324BD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7083" r="15001" b="9167"/>
          <a:stretch/>
        </p:blipFill>
        <p:spPr bwMode="auto">
          <a:xfrm>
            <a:off x="5909637" y="4354460"/>
            <a:ext cx="1385155" cy="1839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419">
            <a:extLst>
              <a:ext uri="{FF2B5EF4-FFF2-40B4-BE49-F238E27FC236}">
                <a16:creationId xmlns:a16="http://schemas.microsoft.com/office/drawing/2014/main" id="{ABFA369E-1B76-467E-8C6F-FA9D551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0" y="1169117"/>
            <a:ext cx="10929769" cy="767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RED DE SALUD DATEM DEL MARAÑON</a:t>
            </a:r>
          </a:p>
        </p:txBody>
      </p:sp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207369"/>
            <a:ext cx="2419228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211590" y="207369"/>
            <a:ext cx="2781251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2">
            <a:extLst>
              <a:ext uri="{FF2B5EF4-FFF2-40B4-BE49-F238E27FC236}">
                <a16:creationId xmlns:a16="http://schemas.microsoft.com/office/drawing/2014/main" id="{94FA64D6-D1DE-465E-BCC1-A9577A6D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11" y="5043471"/>
            <a:ext cx="4003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UNIDAD DE EPIDEMIOLOGÍA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45485" y="157769"/>
            <a:ext cx="759887" cy="7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2" y="163287"/>
            <a:ext cx="199641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16098" y="138543"/>
            <a:ext cx="282470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682217E3-ABE5-4F2A-9A58-24471F8BF662}"/>
              </a:ext>
            </a:extLst>
          </p:cNvPr>
          <p:cNvSpPr/>
          <p:nvPr/>
        </p:nvSpPr>
        <p:spPr>
          <a:xfrm>
            <a:off x="1671388" y="827314"/>
            <a:ext cx="8471971" cy="64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DENGUE POR TIPO DE DIAGNOSTICO NOTIFICADOS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PROV. DATEM – AÑOS 2006 - 2022 (SE 1-6)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18914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10031" y="5596129"/>
            <a:ext cx="9083698" cy="8309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6 se han reportado 30 casos de Dengue; de los cuales 27 (90.0%) corresponden a Dengue sin señales de alarma, 3 (10.0%) corresponden a Dengue con señales de alarma.</a:t>
            </a:r>
          </a:p>
          <a:p>
            <a:pPr algn="just"/>
            <a:r>
              <a:rPr lang="es-MX" sz="1600" dirty="0">
                <a:latin typeface="Arial Narrow" panose="020B0606020202030204" pitchFamily="34" charset="0"/>
              </a:rPr>
              <a:t>Se han confirmado 12 (40.0%) casos de dengue, 15 casos probables.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7AF502-D3FE-4FAC-AA63-395FBE4C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87" y="1576459"/>
            <a:ext cx="9022342" cy="39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8" y="95000"/>
            <a:ext cx="2221711" cy="4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62538" y="160314"/>
            <a:ext cx="3105739" cy="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1943" y="149428"/>
            <a:ext cx="652629" cy="5690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6FC1B9-7D49-4275-8FB0-7091EA7B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397" y="718456"/>
            <a:ext cx="9892869" cy="59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8"/>
            <a:ext cx="2195505" cy="5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200837" y="737838"/>
            <a:ext cx="10030131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SEGÚN DISTRITOS DE PROCEDENCIA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PROV. DATEM -  AÑO 2022 (SE.1-6)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813796" y="5657410"/>
            <a:ext cx="9083698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6 se han reportado 30 casos de Dengue; los distrito que mas casos a reportado son Barranca y Pastaza con el 36.67% cada uno, le sigue Manseriche con el 26.67% del total de los casos reportados.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1165E9-9190-4601-A6BB-9522A4E6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886" y="1521770"/>
            <a:ext cx="8505715" cy="37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9"/>
            <a:ext cx="219550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369958" y="868468"/>
            <a:ext cx="9499820" cy="68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POR ETAPAS DE VIDA – PROV. DATEM –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AÑO 2022 (SE.1-6)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3063" y="120729"/>
            <a:ext cx="616453" cy="556476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88108" y="5517277"/>
            <a:ext cx="9083698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anose="020B0606020202030204" pitchFamily="34" charset="0"/>
              </a:rPr>
              <a:t>Según las etapas de vida, la mas afectada con dengue son los Adultos con el 43.33%, le siguen los Jóvenes y Adolescentes con el 13.33% cada uno del total de los casos.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7B6A9-60B6-4DB4-B9E4-1C05616F0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166" y="1837297"/>
            <a:ext cx="8253589" cy="35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71D54914-297A-469F-95B8-101FE75EFCF9}"/>
              </a:ext>
            </a:extLst>
          </p:cNvPr>
          <p:cNvSpPr/>
          <p:nvPr/>
        </p:nvSpPr>
        <p:spPr>
          <a:xfrm>
            <a:off x="827313" y="2780928"/>
            <a:ext cx="10461173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LEISHMANIASIS</a:t>
            </a:r>
          </a:p>
        </p:txBody>
      </p:sp>
    </p:spTree>
    <p:extLst>
      <p:ext uri="{BB962C8B-B14F-4D97-AF65-F5344CB8AC3E}">
        <p14:creationId xmlns:p14="http://schemas.microsoft.com/office/powerpoint/2010/main" val="106994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4" y="110502"/>
            <a:ext cx="2306086" cy="6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7172" y="110503"/>
            <a:ext cx="3105739" cy="4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89F8E9BD-AB20-4F40-931D-C13EECFF7ACC}"/>
              </a:ext>
            </a:extLst>
          </p:cNvPr>
          <p:cNvSpPr txBox="1">
            <a:spLocks/>
          </p:cNvSpPr>
          <p:nvPr/>
        </p:nvSpPr>
        <p:spPr>
          <a:xfrm>
            <a:off x="929113" y="840563"/>
            <a:ext cx="10301856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LEISHMANIASIS SEGÚN DISTRITOS DE PROCEDENCIA Y GRUPO ETAREO  Y SEXO - PROV. DATEM – AÑOS 2021 – 2022  (SE.1-6)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E276273-8483-447E-AB66-83C6C2720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94" y="2174874"/>
            <a:ext cx="6294595" cy="30744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5D295C-FAB6-49DF-980D-042301E6A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178" y="1749424"/>
            <a:ext cx="3212728" cy="45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53A67773-54B2-4E75-9C38-A38A622D2C5B}"/>
              </a:ext>
            </a:extLst>
          </p:cNvPr>
          <p:cNvSpPr/>
          <p:nvPr/>
        </p:nvSpPr>
        <p:spPr>
          <a:xfrm>
            <a:off x="1034705" y="2780928"/>
            <a:ext cx="9948981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OFIDISMO</a:t>
            </a:r>
          </a:p>
        </p:txBody>
      </p:sp>
    </p:spTree>
    <p:extLst>
      <p:ext uri="{BB962C8B-B14F-4D97-AF65-F5344CB8AC3E}">
        <p14:creationId xmlns:p14="http://schemas.microsoft.com/office/powerpoint/2010/main" val="253245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5" y="160578"/>
            <a:ext cx="2306086" cy="5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015767" y="200246"/>
            <a:ext cx="2811062" cy="4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AC95D8C5-3279-4C77-AEDF-39D01AE912F7}"/>
              </a:ext>
            </a:extLst>
          </p:cNvPr>
          <p:cNvSpPr txBox="1">
            <a:spLocks/>
          </p:cNvSpPr>
          <p:nvPr/>
        </p:nvSpPr>
        <p:spPr>
          <a:xfrm>
            <a:off x="1081750" y="842308"/>
            <a:ext cx="10097877" cy="781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OFIDISMO POR DISTRITO Y GRUPO ETAREO - PROV. DATEM 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2021 -2022 (SE. 1-6)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D35407-F7E5-4C4F-B7C0-81F65E223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000" y="2153339"/>
            <a:ext cx="5999643" cy="2905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B5C87A-8C32-48C4-B130-D877AD84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622" y="1623806"/>
            <a:ext cx="3355628" cy="4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4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4BF2608F-A991-4650-BF11-C5CADC60417F}"/>
              </a:ext>
            </a:extLst>
          </p:cNvPr>
          <p:cNvSpPr/>
          <p:nvPr/>
        </p:nvSpPr>
        <p:spPr>
          <a:xfrm>
            <a:off x="1077685" y="2780927"/>
            <a:ext cx="10156371" cy="1355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INFECCIONES RESPIRATORIAS AGUDAS</a:t>
            </a:r>
          </a:p>
        </p:txBody>
      </p:sp>
    </p:spTree>
    <p:extLst>
      <p:ext uri="{BB962C8B-B14F-4D97-AF65-F5344CB8AC3E}">
        <p14:creationId xmlns:p14="http://schemas.microsoft.com/office/powerpoint/2010/main" val="120940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2" y="149659"/>
            <a:ext cx="2159743" cy="6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59483" y="160775"/>
            <a:ext cx="3105739" cy="5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2199" y="10660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79130A-F308-4A11-A9FF-DE99BBF39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742" y="772887"/>
            <a:ext cx="9992280" cy="58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11" y="114695"/>
            <a:ext cx="2089232" cy="6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80163" y="180010"/>
            <a:ext cx="3105739" cy="4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6E78A52-D3E8-443E-8204-D23818B9D066}"/>
              </a:ext>
            </a:extLst>
          </p:cNvPr>
          <p:cNvSpPr/>
          <p:nvPr/>
        </p:nvSpPr>
        <p:spPr>
          <a:xfrm>
            <a:off x="1503650" y="844486"/>
            <a:ext cx="907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Sujetas a Vigilancia Epidemiológica – Prov. Datem – Año 2022 (SE 1-6)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607CB2-8575-4AC9-A616-2232AA03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36" y="1866825"/>
            <a:ext cx="9491728" cy="36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68" y="316941"/>
            <a:ext cx="2306086" cy="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6303" y="232446"/>
            <a:ext cx="3105739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D5E967-C857-47BB-A9C5-60A973141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075" y="1555574"/>
            <a:ext cx="9994636" cy="35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79" y="136850"/>
            <a:ext cx="1960964" cy="6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61881" y="211129"/>
            <a:ext cx="2668237" cy="4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66998" y="136850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6A7DA2-6F35-48B5-8CB4-709A8D603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34" y="738306"/>
            <a:ext cx="10008729" cy="57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82" y="198334"/>
            <a:ext cx="1905617" cy="5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56044" y="181216"/>
            <a:ext cx="3105739" cy="4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BD2A04-9315-485C-9F9C-22ABF21A2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36" y="1502833"/>
            <a:ext cx="10140527" cy="34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11" y="155318"/>
            <a:ext cx="1888975" cy="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07738" y="195916"/>
            <a:ext cx="2406717" cy="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D00C78-F8D2-45DD-8D74-93D767EB7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910" y="803688"/>
            <a:ext cx="9949645" cy="57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06" y="194032"/>
            <a:ext cx="2063408" cy="6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21397" y="212000"/>
            <a:ext cx="2961890" cy="5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E35BBB-5A0B-45A9-9069-C0479557C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01" y="1612017"/>
            <a:ext cx="9931577" cy="36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C5885E9F-8FAD-4151-B23F-807010AA128C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DIARREICAS</a:t>
            </a:r>
          </a:p>
        </p:txBody>
      </p:sp>
    </p:spTree>
    <p:extLst>
      <p:ext uri="{BB962C8B-B14F-4D97-AF65-F5344CB8AC3E}">
        <p14:creationId xmlns:p14="http://schemas.microsoft.com/office/powerpoint/2010/main" val="328863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150052"/>
            <a:ext cx="2002972" cy="4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38170" y="163679"/>
            <a:ext cx="2895601" cy="4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67A5F0-0C54-4D0C-A17C-09F7DC26A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66" y="728798"/>
            <a:ext cx="10134134" cy="5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60" y="216859"/>
            <a:ext cx="1914526" cy="6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04138" y="216859"/>
            <a:ext cx="2865491" cy="5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9FC307-E450-4447-AD9D-B20AA5BA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56" y="1674459"/>
            <a:ext cx="9844088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4" y="118154"/>
            <a:ext cx="1872960" cy="7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147663" y="150813"/>
            <a:ext cx="3105739" cy="5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60C16E-1941-4C8C-B446-1626CC7F1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13" y="839331"/>
            <a:ext cx="9846875" cy="56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9D040C-3B46-41F7-B76E-94B66AA80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15" y="1481843"/>
            <a:ext cx="10170407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8" y="194281"/>
            <a:ext cx="2306086" cy="7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92846" y="194281"/>
            <a:ext cx="3105739" cy="5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4">
            <a:extLst>
              <a:ext uri="{FF2B5EF4-FFF2-40B4-BE49-F238E27FC236}">
                <a16:creationId xmlns:a16="http://schemas.microsoft.com/office/drawing/2014/main" id="{07B2463F-7C90-4957-9CFD-EEA10C3240E7}"/>
              </a:ext>
            </a:extLst>
          </p:cNvPr>
          <p:cNvSpPr/>
          <p:nvPr/>
        </p:nvSpPr>
        <p:spPr>
          <a:xfrm>
            <a:off x="1267581" y="1124086"/>
            <a:ext cx="976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Metaxenicas Sujetas a Vigilancia Epidemiológica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Prov. Datem – Año 2022 (SE 1-6)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62BB3B-8396-4925-8CE7-9ADEC8C765EA}"/>
              </a:ext>
            </a:extLst>
          </p:cNvPr>
          <p:cNvSpPr txBox="1"/>
          <p:nvPr/>
        </p:nvSpPr>
        <p:spPr>
          <a:xfrm>
            <a:off x="1267581" y="5593556"/>
            <a:ext cx="9885971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El 95.41% de las enfermedades metaxénicas reportadas hasta la SE 6, están centradas en 2 enfermedades: Malaria </a:t>
            </a:r>
            <a:r>
              <a:rPr lang="es-MX" dirty="0" err="1">
                <a:latin typeface="Arial Narrow" panose="020B0606020202030204" pitchFamily="34" charset="0"/>
              </a:rPr>
              <a:t>vivax</a:t>
            </a:r>
            <a:r>
              <a:rPr lang="es-MX" dirty="0">
                <a:latin typeface="Arial Narrow" panose="020B0606020202030204" pitchFamily="34" charset="0"/>
              </a:rPr>
              <a:t> (54.52%), Malaria </a:t>
            </a:r>
            <a:r>
              <a:rPr lang="es-MX" dirty="0" err="1">
                <a:latin typeface="Arial Narrow" panose="020B0606020202030204" pitchFamily="34" charset="0"/>
              </a:rPr>
              <a:t>Falciparum</a:t>
            </a:r>
            <a:r>
              <a:rPr lang="es-MX" dirty="0">
                <a:latin typeface="Arial Narrow" panose="020B0606020202030204" pitchFamily="34" charset="0"/>
              </a:rPr>
              <a:t> (40.89%)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DE1D00-7484-468C-ADDB-2C1D53024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281" y="2436104"/>
            <a:ext cx="9030052" cy="29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1263E513-C2AD-45BA-8192-83AC407C82B8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12433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803709-BE22-4006-85E0-FB9723C5F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828" y="2196847"/>
            <a:ext cx="4943475" cy="3393890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DA8064A7-6198-4095-BC03-CCA223146CF5}"/>
              </a:ext>
            </a:extLst>
          </p:cNvPr>
          <p:cNvSpPr txBox="1">
            <a:spLocks/>
          </p:cNvSpPr>
          <p:nvPr/>
        </p:nvSpPr>
        <p:spPr>
          <a:xfrm>
            <a:off x="1005426" y="97134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 -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2020 - 2021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3C875-EE09-414B-BFA6-54B9B627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240" y="2220101"/>
            <a:ext cx="4649830" cy="33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6903DC-921A-4A77-BBBF-15972DB0F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40" y="839331"/>
            <a:ext cx="9969916" cy="58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57CF3F97-A52E-49A4-8F3A-1F7659E60268}"/>
              </a:ext>
            </a:extLst>
          </p:cNvPr>
          <p:cNvSpPr txBox="1">
            <a:spLocks/>
          </p:cNvSpPr>
          <p:nvPr/>
        </p:nvSpPr>
        <p:spPr>
          <a:xfrm>
            <a:off x="1210344" y="1041869"/>
            <a:ext cx="10097877" cy="83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DISTRITOS - PROVINCIA DATEM –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1-6)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130F64-B8F0-446C-878C-831E4FD1B4FB}"/>
              </a:ext>
            </a:extLst>
          </p:cNvPr>
          <p:cNvSpPr txBox="1"/>
          <p:nvPr/>
        </p:nvSpPr>
        <p:spPr>
          <a:xfrm>
            <a:off x="1648369" y="5639986"/>
            <a:ext cx="9221830" cy="83099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 ha tamizado a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651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personas, de las cuales 267 (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41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.0%) salieron positivos a COVID-19;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350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53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.7%) casos sospechosos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PE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han registrado 5 defunciones por COVID-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19, el distrito que presenta mas fallecidos es </a:t>
            </a:r>
            <a:r>
              <a:rPr lang="es-ES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Manseriche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una TL de 5.26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70B320-E9CB-48BC-A9EC-32888CC77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436" y="1935126"/>
            <a:ext cx="7517695" cy="33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F93067-97CB-49B2-BFD6-579FE67D2F27}"/>
              </a:ext>
            </a:extLst>
          </p:cNvPr>
          <p:cNvSpPr txBox="1"/>
          <p:nvPr/>
        </p:nvSpPr>
        <p:spPr>
          <a:xfrm>
            <a:off x="7028945" y="2238035"/>
            <a:ext cx="3693196" cy="1477328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Dentro de las etapas de vida se tiene que los Adultos representan el 53.93% del total de los casos; le sigue los Jóvenes con el 21.35% y luego los Niños con el 12.73% del total de los casos registrados.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E393182-DD4E-4462-B388-3FAC052F315B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CONFIRMADOS DE COVID-19 – POR ETAPAS DE VIDA - PROVINCIA DATEM – AÑO 2022 (SE 1-6)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E4C380-2359-40B7-8348-0ED99C290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850" y="2339635"/>
            <a:ext cx="5238927" cy="30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F6EAA53-09B1-4BA5-96F3-FA914C87A8F0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COVID-19 SEGÚN ETNIA –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1-6)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2DC917-1FC4-4BA5-ABB5-33C2B705CCCB}"/>
              </a:ext>
            </a:extLst>
          </p:cNvPr>
          <p:cNvSpPr txBox="1"/>
          <p:nvPr/>
        </p:nvSpPr>
        <p:spPr>
          <a:xfrm>
            <a:off x="7028945" y="2238035"/>
            <a:ext cx="3693196" cy="230832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Del total de los casos que se han presentado, solo 75 casos pertenecen a población indígena (31 confirmados, 41 sospechosos y 3 probables), siendo las etnias Awajum, Kandozi, Achuar,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Kichwa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y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Shapra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las afectadas.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Se ha registrado 1 defunción en la etnia Kandozi del distrito de Andoas.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C408AE-4707-4872-BC24-34F3F6146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85" y="1947764"/>
            <a:ext cx="4917371" cy="42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1A1A4D06-1D2D-4836-B876-75341E8AFC29}"/>
              </a:ext>
            </a:extLst>
          </p:cNvPr>
          <p:cNvSpPr/>
          <p:nvPr/>
        </p:nvSpPr>
        <p:spPr>
          <a:xfrm>
            <a:off x="1312212" y="2780928"/>
            <a:ext cx="9845646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5093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84" y="160811"/>
            <a:ext cx="2306086" cy="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79705" y="160811"/>
            <a:ext cx="3105739" cy="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1FACC8-5C6F-4799-ACA9-648F6D8843C1}"/>
              </a:ext>
            </a:extLst>
          </p:cNvPr>
          <p:cNvSpPr/>
          <p:nvPr/>
        </p:nvSpPr>
        <p:spPr>
          <a:xfrm>
            <a:off x="1024226" y="5841914"/>
            <a:ext cx="10135860" cy="646331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Hasta la SE. 6 se reportaron 791 casos de malaria; de ellos, 452 casos (57.2%) </a:t>
            </a:r>
            <a:r>
              <a:rPr lang="es-ES" dirty="0" err="1">
                <a:latin typeface="Arial Narrow" panose="020B0606020202030204" pitchFamily="34" charset="0"/>
                <a:cs typeface="Arial" panose="020B0604020202020204" pitchFamily="34" charset="0"/>
              </a:rPr>
              <a:t>vivax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 y 339 casos (42.8%) falcíparum. El canal endémico muestra que nos encontramos en zona de </a:t>
            </a:r>
            <a:r>
              <a:rPr lang="es-ES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EXITO</a:t>
            </a:r>
            <a:r>
              <a:rPr lang="es-ES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2913" y="10486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9673E7-5B1F-41BF-88F4-61D3E950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73" y="921189"/>
            <a:ext cx="10031360" cy="49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7" y="114696"/>
            <a:ext cx="2306086" cy="6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07264" y="180011"/>
            <a:ext cx="3105739" cy="5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C503B834-520D-49D4-994E-B31D1A7497EA}"/>
              </a:ext>
            </a:extLst>
          </p:cNvPr>
          <p:cNvSpPr/>
          <p:nvPr/>
        </p:nvSpPr>
        <p:spPr>
          <a:xfrm>
            <a:off x="1172492" y="910686"/>
            <a:ext cx="9756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COMPARACION DE CASOS DE MALARIA – PROV. DATEM –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AÑOS 2021-2022 (SE 1-6)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EA5B9E-7A31-46B3-8ECD-4994E92F2B6A}"/>
              </a:ext>
            </a:extLst>
          </p:cNvPr>
          <p:cNvSpPr txBox="1"/>
          <p:nvPr/>
        </p:nvSpPr>
        <p:spPr>
          <a:xfrm>
            <a:off x="1322179" y="5127414"/>
            <a:ext cx="9650620" cy="10156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itchFamily="34" charset="0"/>
              </a:rPr>
              <a:t>Comparando los casos de malaria con el año 2021 y 2022 (SE 1-6), se observa que en el año 2021 se reportaron un total de 668 casos de malaria, mientras en el año 2022 se reportaron 791 casos, </a:t>
            </a:r>
            <a:r>
              <a:rPr lang="es-MX" sz="2000" b="1" dirty="0">
                <a:latin typeface="Arial Narrow" pitchFamily="34" charset="0"/>
              </a:rPr>
              <a:t>un </a:t>
            </a:r>
            <a:r>
              <a:rPr lang="es-MX" sz="2000" b="1" dirty="0">
                <a:solidFill>
                  <a:srgbClr val="FF0000"/>
                </a:solidFill>
                <a:latin typeface="Arial Narrow" pitchFamily="34" charset="0"/>
              </a:rPr>
              <a:t>Incremento</a:t>
            </a:r>
            <a:r>
              <a:rPr lang="es-MX" sz="2000" b="1" dirty="0">
                <a:latin typeface="Arial Narrow" pitchFamily="34" charset="0"/>
              </a:rPr>
              <a:t> de 123 casos.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61399" y="114695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A28925C-5CA1-4DE1-9874-0BDB6D398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693" y="2299052"/>
            <a:ext cx="9126361" cy="22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83" y="204087"/>
            <a:ext cx="2306086" cy="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43129" y="204087"/>
            <a:ext cx="3105739" cy="5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6FAB21-143C-4210-B3A6-397E7E93A2D7}"/>
              </a:ext>
            </a:extLst>
          </p:cNvPr>
          <p:cNvSpPr/>
          <p:nvPr/>
        </p:nvSpPr>
        <p:spPr>
          <a:xfrm>
            <a:off x="1609389" y="857683"/>
            <a:ext cx="91016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 w="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Estratificación del Riesgo de Malaria Según el Índice Parasitario Anual IPA x 1000 Hab. RSDM – 2022 (SE 1-6)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09389" y="5387713"/>
            <a:ext cx="9230061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Los 06 distritos reportan casos de malaria, donde Andoas está en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Alto Riesgo</a:t>
            </a:r>
            <a:r>
              <a:rPr lang="es-MX" dirty="0">
                <a:latin typeface="Arial Narrow" panose="020B0606020202030204" pitchFamily="34" charset="0"/>
              </a:rPr>
              <a:t>, Pastaza y Morona están en </a:t>
            </a:r>
            <a:r>
              <a:rPr lang="es-MX" b="1" dirty="0">
                <a:solidFill>
                  <a:srgbClr val="FFFF00"/>
                </a:solidFill>
                <a:latin typeface="Arial Narrow" panose="020B0606020202030204" pitchFamily="34" charset="0"/>
              </a:rPr>
              <a:t>Mediano Riesgo,</a:t>
            </a:r>
            <a:r>
              <a:rPr lang="es-MX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MX" dirty="0">
                <a:latin typeface="Arial Narrow" panose="020B0606020202030204" pitchFamily="34" charset="0"/>
              </a:rPr>
              <a:t>Barranca, Manseriche y </a:t>
            </a:r>
            <a:r>
              <a:rPr lang="es-MX" dirty="0" err="1">
                <a:latin typeface="Arial Narrow" panose="020B0606020202030204" pitchFamily="34" charset="0"/>
              </a:rPr>
              <a:t>Cahuapanas</a:t>
            </a:r>
            <a:r>
              <a:rPr lang="es-MX" dirty="0">
                <a:latin typeface="Arial Narrow" panose="020B0606020202030204" pitchFamily="34" charset="0"/>
              </a:rPr>
              <a:t> están </a:t>
            </a:r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Bajo Riesgo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MX" dirty="0">
                <a:latin typeface="Arial Narrow" panose="020B0606020202030204" pitchFamily="34" charset="0"/>
              </a:rPr>
              <a:t>La Provincia según la estratificación de riesgo califica como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Alto Riesgo</a:t>
            </a:r>
            <a:endParaRPr lang="es-MX" dirty="0">
              <a:latin typeface="Arial Narrow" panose="020B0606020202030204" pitchFamily="34" charset="0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1143" y="155481"/>
            <a:ext cx="759887" cy="7022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F7A717-3424-41FC-82C7-BAEEF03D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3" y="1794934"/>
            <a:ext cx="8853657" cy="30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4" y="101523"/>
            <a:ext cx="2306086" cy="5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31072" y="12013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03FB68-7DD5-45AC-BF9F-A70935C52B46}"/>
              </a:ext>
            </a:extLst>
          </p:cNvPr>
          <p:cNvSpPr txBox="1"/>
          <p:nvPr/>
        </p:nvSpPr>
        <p:spPr>
          <a:xfrm>
            <a:off x="1428744" y="5876720"/>
            <a:ext cx="9633857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El 53.6% de los casos de malaria se encuentra en la etapa niño (0 a 11 años), mientras en la etapa adulto mayor es 0.9%, ambas edades extremas de la Etapa de Vida. 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711656" y="20789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9FC80DA-8A5E-42FA-A071-C95C3A037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867" y="722990"/>
            <a:ext cx="9838266" cy="50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D5A7E9A2-2F9B-45C3-8351-7EA5E3758097}"/>
              </a:ext>
            </a:extLst>
          </p:cNvPr>
          <p:cNvSpPr/>
          <p:nvPr/>
        </p:nvSpPr>
        <p:spPr>
          <a:xfrm>
            <a:off x="1110343" y="2780928"/>
            <a:ext cx="10265228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3715831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28575">
          <a:solidFill>
            <a:schemeClr val="tx1"/>
          </a:solidFill>
          <a:prstDash val="dash"/>
        </a:ln>
      </a:spPr>
      <a:bodyPr wrap="square" rtlCol="0">
        <a:spAutoFit/>
      </a:bodyPr>
      <a:lstStyle>
        <a:defPPr algn="just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750</Words>
  <Application>Microsoft Office PowerPoint</Application>
  <PresentationFormat>Panorámica</PresentationFormat>
  <Paragraphs>48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EPI</cp:lastModifiedBy>
  <cp:revision>845</cp:revision>
  <cp:lastPrinted>2021-09-10T15:34:25Z</cp:lastPrinted>
  <dcterms:created xsi:type="dcterms:W3CDTF">2019-05-22T14:31:07Z</dcterms:created>
  <dcterms:modified xsi:type="dcterms:W3CDTF">2022-02-22T14:27:39Z</dcterms:modified>
</cp:coreProperties>
</file>